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Types>
</file>

<file path=_rels/.rels><?xml version="1.0" encoding="utf-8"?><Relationships xmlns="http://schemas.openxmlformats.org/package/2006/relationships"><Relationship Type="http://schemas.openxmlformats.org/package/2006/relationships/metadata/core-properties" Target="/docProps/core.xml" Id="rId926ce7e19bc45897" /><Relationship Type="http://schemas.openxmlformats.org/officeDocument/2006/relationships/extended-properties" Target="/docProps/app.xml" Id="rId628db05c67dbfaf4" /><Relationship Type="http://schemas.openxmlformats.org/officeDocument/2006/relationships/officeDocument" Target="/ppt/presentation.xml" Id="rId3561dc09223f481a" /></Relationships>
</file>

<file path=ppt/presentation.xml><?xml version="1.0" encoding="utf-8"?>
<p:presentation xmlns:p="http://schemas.openxmlformats.org/presentationml/2006/main">
  <p:sldMasterIdLst>
    <p:sldMasterId xmlns:r="http://schemas.openxmlformats.org/officeDocument/2006/relationships" id="2147483648" r:id="rId7471b4857797083c"/>
  </p:sldMasterIdLst>
  <p:notesMasterIdLst>
    <p:notesMasterId xmlns:r="http://schemas.openxmlformats.org/officeDocument/2006/relationships" r:id="rId244699ef8bd53a07"/>
  </p:notesMasterIdLst>
  <p:sldIdLst>
    <p:sldId xmlns:r="http://schemas.openxmlformats.org/officeDocument/2006/relationships" id="256" r:id="rIded793a9dd8698e21"/>
    <p:sldId xmlns:r="http://schemas.openxmlformats.org/officeDocument/2006/relationships" id="257" r:id="rIdc9f61753f30d6c9b"/>
    <p:sldId xmlns:r="http://schemas.openxmlformats.org/officeDocument/2006/relationships" id="258" r:id="rIddb391c00c92b1c5b"/>
    <p:sldId xmlns:r="http://schemas.openxmlformats.org/officeDocument/2006/relationships" id="259" r:id="rIda42c6dd5e987553e"/>
    <p:sldId xmlns:r="http://schemas.openxmlformats.org/officeDocument/2006/relationships" id="260" r:id="rId3029bfd473132415"/>
    <p:sldId xmlns:r="http://schemas.openxmlformats.org/officeDocument/2006/relationships" id="261" r:id="rId705950d821bd45ef"/>
    <p:sldId xmlns:r="http://schemas.openxmlformats.org/officeDocument/2006/relationships" id="262" r:id="rIdd813aceb3eef914b"/>
    <p:sldId xmlns:r="http://schemas.openxmlformats.org/officeDocument/2006/relationships" id="263" r:id="rId51d651a8fb54c27b"/>
    <p:sldId xmlns:r="http://schemas.openxmlformats.org/officeDocument/2006/relationships" id="264" r:id="rIdf3f7b6b271847084"/>
    <p:sldId xmlns:r="http://schemas.openxmlformats.org/officeDocument/2006/relationships" id="265" r:id="rIdd0dc81aaeccc0c1d"/>
    <p:sldId xmlns:r="http://schemas.openxmlformats.org/officeDocument/2006/relationships" id="266" r:id="rId122a21e891d75220"/>
    <p:sldId xmlns:r="http://schemas.openxmlformats.org/officeDocument/2006/relationships" id="267" r:id="rId575404d9d3c713af"/>
    <p:sldId xmlns:r="http://schemas.openxmlformats.org/officeDocument/2006/relationships" id="268" r:id="rId11ee2c2540b5b33d"/>
    <p:sldId xmlns:r="http://schemas.openxmlformats.org/officeDocument/2006/relationships" id="269" r:id="rId8b0fe1d965c5ed32"/>
    <p:sldId xmlns:r="http://schemas.openxmlformats.org/officeDocument/2006/relationships" id="270" r:id="rId370aa44c312f08b1"/>
    <p:sldId xmlns:r="http://schemas.openxmlformats.org/officeDocument/2006/relationships" id="271" r:id="rId8ba3bfc800f8c3b0"/>
    <p:sldId xmlns:r="http://schemas.openxmlformats.org/officeDocument/2006/relationships" id="272" r:id="rId7c9b7be48d61eb2d"/>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xml version="1.0" encoding="utf-8"?><Relationships xmlns="http://schemas.openxmlformats.org/package/2006/relationships"><Relationship Type="http://schemas.openxmlformats.org/officeDocument/2006/relationships/theme" Target="/ppt/theme/theme1.xml" Id="rId460ca11662b112cf" /><Relationship Type="http://schemas.openxmlformats.org/officeDocument/2006/relationships/slideMaster" Target="/ppt/slideMasters/slideMaster1.xml" Id="rId7471b4857797083c" /><Relationship Type="http://schemas.openxmlformats.org/officeDocument/2006/relationships/notesMaster" Target="/ppt/notesMasters/notesMaster1.xml" Id="rId244699ef8bd53a07" /><Relationship Type="http://schemas.openxmlformats.org/officeDocument/2006/relationships/presProps" Target="/ppt/presProps.xml" Id="rId6ce6dc345a09faf2" /><Relationship Type="http://schemas.openxmlformats.org/officeDocument/2006/relationships/tableStyles" Target="/ppt/tableStyles.xml" Id="rIda13dfe46cd021fdb" /><Relationship Type="http://schemas.openxmlformats.org/officeDocument/2006/relationships/slide" Target="/ppt/slides/slide1.xml" Id="rIded793a9dd8698e21" /><Relationship Type="http://schemas.openxmlformats.org/officeDocument/2006/relationships/slide" Target="/ppt/slides/slide2.xml" Id="rIdc9f61753f30d6c9b" /><Relationship Type="http://schemas.openxmlformats.org/officeDocument/2006/relationships/slide" Target="/ppt/slides/slide3.xml" Id="rIddb391c00c92b1c5b" /><Relationship Type="http://schemas.openxmlformats.org/officeDocument/2006/relationships/slide" Target="/ppt/slides/slide4.xml" Id="rIda42c6dd5e987553e" /><Relationship Type="http://schemas.openxmlformats.org/officeDocument/2006/relationships/slide" Target="/ppt/slides/slide5.xml" Id="rId3029bfd473132415" /><Relationship Type="http://schemas.openxmlformats.org/officeDocument/2006/relationships/slide" Target="/ppt/slides/slide6.xml" Id="rId705950d821bd45ef" /><Relationship Type="http://schemas.openxmlformats.org/officeDocument/2006/relationships/slide" Target="/ppt/slides/slide7.xml" Id="rIdd813aceb3eef914b" /><Relationship Type="http://schemas.openxmlformats.org/officeDocument/2006/relationships/slide" Target="/ppt/slides/slide8.xml" Id="rId51d651a8fb54c27b" /><Relationship Type="http://schemas.openxmlformats.org/officeDocument/2006/relationships/slide" Target="/ppt/slides/slide9.xml" Id="rIdf3f7b6b271847084" /><Relationship Type="http://schemas.openxmlformats.org/officeDocument/2006/relationships/slide" Target="/ppt/slides/slide10.xml" Id="rIdd0dc81aaeccc0c1d" /><Relationship Type="http://schemas.openxmlformats.org/officeDocument/2006/relationships/slide" Target="/ppt/slides/slide11.xml" Id="rId122a21e891d75220" /><Relationship Type="http://schemas.openxmlformats.org/officeDocument/2006/relationships/slide" Target="/ppt/slides/slide12.xml" Id="rId575404d9d3c713af" /><Relationship Type="http://schemas.openxmlformats.org/officeDocument/2006/relationships/slide" Target="/ppt/slides/slide13.xml" Id="rId11ee2c2540b5b33d" /><Relationship Type="http://schemas.openxmlformats.org/officeDocument/2006/relationships/slide" Target="/ppt/slides/slide14.xml" Id="rId8b0fe1d965c5ed32" /><Relationship Type="http://schemas.openxmlformats.org/officeDocument/2006/relationships/slide" Target="/ppt/slides/slide15.xml" Id="rId370aa44c312f08b1" /><Relationship Type="http://schemas.openxmlformats.org/officeDocument/2006/relationships/slide" Target="/ppt/slides/slide16.xml" Id="rId8ba3bfc800f8c3b0" /><Relationship Type="http://schemas.openxmlformats.org/officeDocument/2006/relationships/slide" Target="/ppt/slides/slide17.xml" Id="rId7c9b7be48d61eb2d" /></Relationships>
</file>

<file path=ppt/notesMasters/_rels/notesMaster1.xml.rels><?xml version="1.0" encoding="utf-8"?><Relationships xmlns="http://schemas.openxmlformats.org/package/2006/relationships"><Relationship Type="http://schemas.openxmlformats.org/officeDocument/2006/relationships/theme" Target="/ppt/notesMasters/theme/theme3.xml" Id="rId32cea99494bcf472"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xml version="1.0" encoding="utf-8"?><Relationships xmlns="http://schemas.openxmlformats.org/package/2006/relationships"><Relationship Type="http://schemas.openxmlformats.org/officeDocument/2006/relationships/slide" Target="/ppt/slides/slide1.xml" Id="rId23f4f990d4f3bf5f" /><Relationship Type="http://schemas.openxmlformats.org/officeDocument/2006/relationships/notesMaster" Target="/ppt/notesMasters/notesMaster1.xml" Id="rId50c6c19fff445d92" /></Relationships>
</file>

<file path=ppt/notesSlides/_rels/notesSlide10.xml.rels><?xml version="1.0" encoding="utf-8"?><Relationships xmlns="http://schemas.openxmlformats.org/package/2006/relationships"><Relationship Type="http://schemas.openxmlformats.org/officeDocument/2006/relationships/slide" Target="/ppt/slides/slide10.xml" Id="rId88a9471ae315d39b" /><Relationship Type="http://schemas.openxmlformats.org/officeDocument/2006/relationships/notesMaster" Target="/ppt/notesMasters/notesMaster1.xml" Id="rId19ba1a868ce20e41" /></Relationships>
</file>

<file path=ppt/notesSlides/_rels/notesSlide11.xml.rels><?xml version="1.0" encoding="utf-8"?><Relationships xmlns="http://schemas.openxmlformats.org/package/2006/relationships"><Relationship Type="http://schemas.openxmlformats.org/officeDocument/2006/relationships/slide" Target="/ppt/slides/slide11.xml" Id="rIde45c4757ec19109f" /><Relationship Type="http://schemas.openxmlformats.org/officeDocument/2006/relationships/notesMaster" Target="/ppt/notesMasters/notesMaster1.xml" Id="rId02628d0a5fcbc766" /></Relationships>
</file>

<file path=ppt/notesSlides/_rels/notesSlide12.xml.rels><?xml version="1.0" encoding="utf-8"?><Relationships xmlns="http://schemas.openxmlformats.org/package/2006/relationships"><Relationship Type="http://schemas.openxmlformats.org/officeDocument/2006/relationships/slide" Target="/ppt/slides/slide12.xml" Id="rId9cfd1b8e76a14681" /><Relationship Type="http://schemas.openxmlformats.org/officeDocument/2006/relationships/notesMaster" Target="/ppt/notesMasters/notesMaster1.xml" Id="rIde6ddbd5c66014913" /></Relationships>
</file>

<file path=ppt/notesSlides/_rels/notesSlide13.xml.rels><?xml version="1.0" encoding="utf-8"?><Relationships xmlns="http://schemas.openxmlformats.org/package/2006/relationships"><Relationship Type="http://schemas.openxmlformats.org/officeDocument/2006/relationships/slide" Target="/ppt/slides/slide13.xml" Id="rId10b921e0cfb9ae5b" /><Relationship Type="http://schemas.openxmlformats.org/officeDocument/2006/relationships/notesMaster" Target="/ppt/notesMasters/notesMaster1.xml" Id="rId8443a7a5790282ef" /></Relationships>
</file>

<file path=ppt/notesSlides/_rels/notesSlide14.xml.rels><?xml version="1.0" encoding="utf-8"?><Relationships xmlns="http://schemas.openxmlformats.org/package/2006/relationships"><Relationship Type="http://schemas.openxmlformats.org/officeDocument/2006/relationships/slide" Target="/ppt/slides/slide14.xml" Id="rId29d44f4a637a3061" /><Relationship Type="http://schemas.openxmlformats.org/officeDocument/2006/relationships/notesMaster" Target="/ppt/notesMasters/notesMaster1.xml" Id="rIdbcf1ec6755b7cc63" /></Relationships>
</file>

<file path=ppt/notesSlides/_rels/notesSlide15.xml.rels><?xml version="1.0" encoding="utf-8"?><Relationships xmlns="http://schemas.openxmlformats.org/package/2006/relationships"><Relationship Type="http://schemas.openxmlformats.org/officeDocument/2006/relationships/slide" Target="/ppt/slides/slide15.xml" Id="rId01aca06637d1784d" /><Relationship Type="http://schemas.openxmlformats.org/officeDocument/2006/relationships/notesMaster" Target="/ppt/notesMasters/notesMaster1.xml" Id="rIdb1c58c884d23bad6" /></Relationships>
</file>

<file path=ppt/notesSlides/_rels/notesSlide16.xml.rels><?xml version="1.0" encoding="utf-8"?><Relationships xmlns="http://schemas.openxmlformats.org/package/2006/relationships"><Relationship Type="http://schemas.openxmlformats.org/officeDocument/2006/relationships/slide" Target="/ppt/slides/slide16.xml" Id="rIdc04dae0f0ed8c9fd" /><Relationship Type="http://schemas.openxmlformats.org/officeDocument/2006/relationships/notesMaster" Target="/ppt/notesMasters/notesMaster1.xml" Id="rId4f07e6b51293b63a" /></Relationships>
</file>

<file path=ppt/notesSlides/_rels/notesSlide17.xml.rels><?xml version="1.0" encoding="utf-8"?><Relationships xmlns="http://schemas.openxmlformats.org/package/2006/relationships"><Relationship Type="http://schemas.openxmlformats.org/officeDocument/2006/relationships/slide" Target="/ppt/slides/slide17.xml" Id="rIde56ec721d14ca84d" /><Relationship Type="http://schemas.openxmlformats.org/officeDocument/2006/relationships/notesMaster" Target="/ppt/notesMasters/notesMaster1.xml" Id="rId80e8aad75ffbf1c2" /></Relationships>
</file>

<file path=ppt/notesSlides/_rels/notesSlide2.xml.rels><?xml version="1.0" encoding="utf-8"?><Relationships xmlns="http://schemas.openxmlformats.org/package/2006/relationships"><Relationship Type="http://schemas.openxmlformats.org/officeDocument/2006/relationships/slide" Target="/ppt/slides/slide2.xml" Id="rId933c1e0d87547ae8" /><Relationship Type="http://schemas.openxmlformats.org/officeDocument/2006/relationships/notesMaster" Target="/ppt/notesMasters/notesMaster1.xml" Id="rId344efc41e9e2d80c" /></Relationships>
</file>

<file path=ppt/notesSlides/_rels/notesSlide3.xml.rels><?xml version="1.0" encoding="utf-8"?><Relationships xmlns="http://schemas.openxmlformats.org/package/2006/relationships"><Relationship Type="http://schemas.openxmlformats.org/officeDocument/2006/relationships/slide" Target="/ppt/slides/slide3.xml" Id="rId8b7df17af870a67d" /><Relationship Type="http://schemas.openxmlformats.org/officeDocument/2006/relationships/notesMaster" Target="/ppt/notesMasters/notesMaster1.xml" Id="rId7c939adc3285d738" /></Relationships>
</file>

<file path=ppt/notesSlides/_rels/notesSlide4.xml.rels><?xml version="1.0" encoding="utf-8"?><Relationships xmlns="http://schemas.openxmlformats.org/package/2006/relationships"><Relationship Type="http://schemas.openxmlformats.org/officeDocument/2006/relationships/slide" Target="/ppt/slides/slide4.xml" Id="rIdd6daf90bc42e7d24" /><Relationship Type="http://schemas.openxmlformats.org/officeDocument/2006/relationships/notesMaster" Target="/ppt/notesMasters/notesMaster1.xml" Id="rId376ce63454db2fe1" /></Relationships>
</file>

<file path=ppt/notesSlides/_rels/notesSlide5.xml.rels><?xml version="1.0" encoding="utf-8"?><Relationships xmlns="http://schemas.openxmlformats.org/package/2006/relationships"><Relationship Type="http://schemas.openxmlformats.org/officeDocument/2006/relationships/slide" Target="/ppt/slides/slide5.xml" Id="rIda885960aaea6315f" /><Relationship Type="http://schemas.openxmlformats.org/officeDocument/2006/relationships/notesMaster" Target="/ppt/notesMasters/notesMaster1.xml" Id="rId857b3743f1624c9b" /></Relationships>
</file>

<file path=ppt/notesSlides/_rels/notesSlide6.xml.rels><?xml version="1.0" encoding="utf-8"?><Relationships xmlns="http://schemas.openxmlformats.org/package/2006/relationships"><Relationship Type="http://schemas.openxmlformats.org/officeDocument/2006/relationships/slide" Target="/ppt/slides/slide6.xml" Id="rId317492b3de76b18e" /><Relationship Type="http://schemas.openxmlformats.org/officeDocument/2006/relationships/notesMaster" Target="/ppt/notesMasters/notesMaster1.xml" Id="rIdd4a080ac8a4c9596" /></Relationships>
</file>

<file path=ppt/notesSlides/_rels/notesSlide7.xml.rels><?xml version="1.0" encoding="utf-8"?><Relationships xmlns="http://schemas.openxmlformats.org/package/2006/relationships"><Relationship Type="http://schemas.openxmlformats.org/officeDocument/2006/relationships/slide" Target="/ppt/slides/slide7.xml" Id="rId98ad087024f2e500" /><Relationship Type="http://schemas.openxmlformats.org/officeDocument/2006/relationships/notesMaster" Target="/ppt/notesMasters/notesMaster1.xml" Id="rIdbf916e8fc753c268" /></Relationships>
</file>

<file path=ppt/notesSlides/_rels/notesSlide8.xml.rels><?xml version="1.0" encoding="utf-8"?><Relationships xmlns="http://schemas.openxmlformats.org/package/2006/relationships"><Relationship Type="http://schemas.openxmlformats.org/officeDocument/2006/relationships/slide" Target="/ppt/slides/slide8.xml" Id="rId11b338d3bebf6f6b" /><Relationship Type="http://schemas.openxmlformats.org/officeDocument/2006/relationships/notesMaster" Target="/ppt/notesMasters/notesMaster1.xml" Id="rIdf7501e35df3a0616" /></Relationships>
</file>

<file path=ppt/notesSlides/_rels/notesSlide9.xml.rels><?xml version="1.0" encoding="utf-8"?><Relationships xmlns="http://schemas.openxmlformats.org/package/2006/relationships"><Relationship Type="http://schemas.openxmlformats.org/officeDocument/2006/relationships/slide" Target="/ppt/slides/slide9.xml" Id="rId8a4892a931a46d52" /><Relationship Type="http://schemas.openxmlformats.org/officeDocument/2006/relationships/notesMaster" Target="/ppt/notesMasters/notesMaster1.xml" Id="rId17e4754e93fbf895"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with the material arc, not a plot summary. The deck follows how public performance, report, labour, payment, and institutional speech acquire practical force. It does not claim that every joke is domination or every object a single symbol.</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use the drowned body as a mechanism of allegorical proof. Preserve the abrupt interruption: political, religious, and literary arguments suddenly answer to bodily vulnerability.</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SRC-E01-03 — https://joycetower.ie/the-tower/</a:t>
            </a:r>
          </a:p>
          <a:p xmlns:a="http://schemas.openxmlformats.org/drawingml/2006/main">
            <a:r>
              <a:t>- SRC-E01-04 — https://www.joyceproject.com/notes/010000telemachus.htm</a:t>
            </a:r>
          </a:p>
          <a:p xmlns:a="http://schemas.openxmlformats.org/drawingml/2006/main">
            <a:r>
              <a:t>- SRC-E01-08 — https://www.folger.edu/explore/shakespeares-works/hamlet/read/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Military context is materially relevant but not exhaustive. Keep Haines’s harmful statement attributed and paraphrased in the TEXT lane; independently documented building history belongs to HIST.</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SRC-E01-03 — https://joycetower.ie/the-tower/</a:t>
            </a:r>
          </a:p>
          <a:p xmlns:a="http://schemas.openxmlformats.org/drawingml/2006/main">
            <a:r>
              <a:t>- SRC-E01-04 — https://www.joyceproject.com/notes/010000telemachus.htm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five pressures are project-authored cross-cutting relations, not causal weights. Keep their different demands visible: the tower can be shelter while money exposes inequality and the sea refuses interpretive control.</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SRC-E01-03 — https://joycetower.ie/the-tower/</a:t>
            </a:r>
          </a:p>
          <a:p xmlns:a="http://schemas.openxmlformats.org/drawingml/2006/main">
            <a:r>
              <a:t>- SRC-E01-07 — https://archive.org/details/missaleromanumex00cath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Stephen supplies focal pressure, not neutral authority. Mulligan combines care and command. Haines combines curiosity and advantage. May remains beyond the men’s conflict. The milkwoman’s labour precedes symbolic use.</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SRC-E01-04 — https://www.joyceproject.com/notes/010000telemachus.htm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caution after a reductive visual is not enough. Keep represented labour, attribution, unequal access, and bodily vulnerability visible so people exert pressure on the model rather than serving it.</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SRC-E01-04 — https://www.joyceproject.com/notes/010000telemachus.htm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a failure condition, not a polite appendix. The chapter is also comic, improvisational, sensory, rhythmic, associative, and unfinished. Mulligan, Haines, Stephen, and the key all resist one-role reduction.</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SRC-E01-04 — https://www.joyceproject.com/notes/010000telemachus.htm</a:t>
            </a:r>
          </a:p>
          <a:p xmlns:a="http://schemas.openxmlformats.org/drawingml/2006/main">
            <a:r>
              <a:t>- SRC-E01-06 — https://www.theoi.com/Text/HomerOdyssey1.html</a:t>
            </a:r>
          </a:p>
          <a:p xmlns:a="http://schemas.openxmlformats.org/drawingml/2006/main">
            <a:r>
              <a:t>- SRC-E01-08 — https://www.folger.edu/explore/shakespeares-works/hamlet/read/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comparative sources matter because the chapter invites Homeric and Shakespearean pressure. The gain lies in transformation: Stephen is not simply Telemachus or Hamlet, Mulligan is not mechanically Antinous or Claudius, and the tower is not a one-to-one Ithaca.</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SRC-E01-06 — https://www.theoi.com/Text/HomerOdyssey1.html</a:t>
            </a:r>
          </a:p>
          <a:p xmlns:a="http://schemas.openxmlformats.org/drawingml/2006/main">
            <a:r>
              <a:t>- SRC-E01-08 — https://www.folger.edu/explore/shakespeares-works/hamlet/read/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End on the unresolved condition. Stephen moves, gives up the key, refuses the night’s lodging, cannot go home, and remains connected enough to agree to meet later. Do not adopt his final word as the deck’s neutral verdict.</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SRC-E01-06 — https://www.theoi.com/Text/HomerOdyssey1.html</a:t>
            </a:r>
          </a:p>
          <a:p xmlns:a="http://schemas.openxmlformats.org/drawingml/2006/main">
            <a:r>
              <a:t>- SRC-E01-08 — https://www.folger.edu/explore/shakespeares-works/hamlet/read/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literary route descends from roof to room, path, cove, and departure. These are first-reader bearings, not Joyce’s chapter divisions, a synchronized clock, or a present-day itinerary.</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SRC-E01-03 — https://joycetower.ie/the-tower/</a:t>
            </a:r>
          </a:p>
          <a:p xmlns:a="http://schemas.openxmlformats.org/drawingml/2006/main">
            <a:r>
              <a:t>- SRC-E01-05 — https://www.joyceproject.com/notes/010001linati.htm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episode demonstrates the sequence; the project proposes a relation among its parts. Keep those evidence lanes separate. The interpretation fails if every joke becomes domination or every object becomes one fixed symbol.</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SRC-E01-04 — https://www.joyceproject.com/notes/010000telemachus.htm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An arrangement is not self-proving. The text demonstrates a sequence of speech and material acts; the project infers a recurring pressure among them. Strong interpretation remains answerable to traceable evidence, counter-reading, and visible limits.</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SRC-E01-04 — https://www.joyceproject.com/notes/010000telemachus.htm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Mulligan chooses the morning’s register. Stephen enters a scene he did not frame. The point is not that comedy conceals power; comic pleasure itself can distribute temporary authority.</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SRC-E01-03 — https://joycetower.ie/the-tower/</a:t>
            </a:r>
          </a:p>
          <a:p xmlns:a="http://schemas.openxmlformats.org/drawingml/2006/main">
            <a:r>
              <a:t>- SRC-E01-04 — https://www.joyceproject.com/notes/010000telemachus.htm</a:t>
            </a:r>
          </a:p>
          <a:p xmlns:a="http://schemas.openxmlformats.org/drawingml/2006/main">
            <a:r>
              <a:t>- SRC-E01-07 — https://archive.org/details/missaleromanumex00cath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May remains a person beyond the men’s conflict. Do not convert grief into diagnosis, a reported request into complete belief, or Stephen’s focal pressure into final moral authority.</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SRC-E01-04 — https://www.joyceproject.com/notes/010000telemachus.htm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May’s absence is not a blank cheque for interpretation. Trace the reported request, Stephen’s represented experience, guilt, and conflict without inventing her private consciousness or assigning a modern diagnosis. Attribution protects the absent and keeps the ethical stakes exact.</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SRC-E01-04 — https://www.joyceproject.com/notes/010000telemachus.htm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scene’s represented facts are bounded: delivery, measure, bill, florin, and an unpaid balance. Symbolic pressure can be discussed only after the working person and her labour remain visible.</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SRC-E01-04 — https://www.joyceproject.com/notes/010000telemachus.htm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text gives a British guest with cultural access proposing a collection while a working Irish woman expresses shame at not speaking the language. Use that represented contrast to ask about conversion and unequal access; do not claim that one collector causes linguistic loss or that all scholarship is appropriation.</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SRC-E01-04 — https://www.joyceproject.com/notes/010000telemachus.htm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xml version="1.0" encoding="utf-8"?><Relationships xmlns="http://schemas.openxmlformats.org/package/2006/relationships"><Relationship Type="http://schemas.openxmlformats.org/officeDocument/2006/relationships/slideMaster" Target="/ppt/slideMasters/slideMaster1.xml" Id="rId874e813405b81e67"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xml version="1.0" encoding="utf-8"?><Relationships xmlns="http://schemas.openxmlformats.org/package/2006/relationships"><Relationship Type="http://schemas.openxmlformats.org/officeDocument/2006/relationships/theme" Target="/ppt/slideMasters/theme/theme2.xml" Id="rIdbe8d6ece20225fb3" /><Relationship Type="http://schemas.openxmlformats.org/officeDocument/2006/relationships/slideLayout" Target="/ppt/slideLayouts/slideLayout1.xml" Id="rId6f2f68a7bbe2991d"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6f2f68a7bbe2991d"/>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xml version="1.0" encoding="utf-8"?><Relationships xmlns="http://schemas.openxmlformats.org/package/2006/relationships"><Relationship Type="http://schemas.openxmlformats.org/officeDocument/2006/relationships/slideLayout" Target="/ppt/slideLayouts/slideLayout1.xml" Id="rId1a7d3c7c0d568d1e" /><Relationship Type="http://schemas.openxmlformats.org/officeDocument/2006/relationships/notesSlide" Target="/ppt/notesSlides/notesSlide1.xml" Id="rId21f4b5880c31c513" /></Relationships>
</file>

<file path=ppt/slides/_rels/slide10.xml.rels><?xml version="1.0" encoding="utf-8"?><Relationships xmlns="http://schemas.openxmlformats.org/package/2006/relationships"><Relationship Type="http://schemas.openxmlformats.org/officeDocument/2006/relationships/slideLayout" Target="/ppt/slideLayouts/slideLayout1.xml" Id="rId6c20acbccf2f6d31" /><Relationship Type="http://schemas.openxmlformats.org/officeDocument/2006/relationships/notesSlide" Target="/ppt/notesSlides/notesSlide10.xml" Id="rId982bfdb5ec14b098" /></Relationships>
</file>

<file path=ppt/slides/_rels/slide11.xml.rels><?xml version="1.0" encoding="utf-8"?><Relationships xmlns="http://schemas.openxmlformats.org/package/2006/relationships"><Relationship Type="http://schemas.openxmlformats.org/officeDocument/2006/relationships/slideLayout" Target="/ppt/slideLayouts/slideLayout1.xml" Id="rIdade2d2a12225684e" /><Relationship Type="http://schemas.openxmlformats.org/officeDocument/2006/relationships/notesSlide" Target="/ppt/notesSlides/notesSlide11.xml" Id="rIdafd5faef5c8f66f1" /></Relationships>
</file>

<file path=ppt/slides/_rels/slide12.xml.rels><?xml version="1.0" encoding="utf-8"?><Relationships xmlns="http://schemas.openxmlformats.org/package/2006/relationships"><Relationship Type="http://schemas.openxmlformats.org/officeDocument/2006/relationships/slideLayout" Target="/ppt/slideLayouts/slideLayout1.xml" Id="rId17f392e7b39f6aae" /><Relationship Type="http://schemas.openxmlformats.org/officeDocument/2006/relationships/notesSlide" Target="/ppt/notesSlides/notesSlide12.xml" Id="rIdc8d7e1edfb521769" /></Relationships>
</file>

<file path=ppt/slides/_rels/slide13.xml.rels><?xml version="1.0" encoding="utf-8"?><Relationships xmlns="http://schemas.openxmlformats.org/package/2006/relationships"><Relationship Type="http://schemas.openxmlformats.org/officeDocument/2006/relationships/slideLayout" Target="/ppt/slideLayouts/slideLayout1.xml" Id="rIdb9c6da67ab6e2957" /><Relationship Type="http://schemas.openxmlformats.org/officeDocument/2006/relationships/notesSlide" Target="/ppt/notesSlides/notesSlide13.xml" Id="rIdca05a035f614d3e7" /></Relationships>
</file>

<file path=ppt/slides/_rels/slide14.xml.rels><?xml version="1.0" encoding="utf-8"?><Relationships xmlns="http://schemas.openxmlformats.org/package/2006/relationships"><Relationship Type="http://schemas.openxmlformats.org/officeDocument/2006/relationships/slideLayout" Target="/ppt/slideLayouts/slideLayout1.xml" Id="rId8aa491ffe34da484" /><Relationship Type="http://schemas.openxmlformats.org/officeDocument/2006/relationships/notesSlide" Target="/ppt/notesSlides/notesSlide14.xml" Id="rId96eb0c33862c8bb2" /></Relationships>
</file>

<file path=ppt/slides/_rels/slide15.xml.rels><?xml version="1.0" encoding="utf-8"?><Relationships xmlns="http://schemas.openxmlformats.org/package/2006/relationships"><Relationship Type="http://schemas.openxmlformats.org/officeDocument/2006/relationships/slideLayout" Target="/ppt/slideLayouts/slideLayout1.xml" Id="rIde6fa9fcc819051e2" /><Relationship Type="http://schemas.openxmlformats.org/officeDocument/2006/relationships/notesSlide" Target="/ppt/notesSlides/notesSlide15.xml" Id="rIde11b04249911329b" /></Relationships>
</file>

<file path=ppt/slides/_rels/slide16.xml.rels><?xml version="1.0" encoding="utf-8"?><Relationships xmlns="http://schemas.openxmlformats.org/package/2006/relationships"><Relationship Type="http://schemas.openxmlformats.org/officeDocument/2006/relationships/slideLayout" Target="/ppt/slideLayouts/slideLayout1.xml" Id="rIda2ad0662111097ef" /><Relationship Type="http://schemas.openxmlformats.org/officeDocument/2006/relationships/notesSlide" Target="/ppt/notesSlides/notesSlide16.xml" Id="rIdd77d81d794d3e64c" /></Relationships>
</file>

<file path=ppt/slides/_rels/slide17.xml.rels><?xml version="1.0" encoding="utf-8"?><Relationships xmlns="http://schemas.openxmlformats.org/package/2006/relationships"><Relationship Type="http://schemas.openxmlformats.org/officeDocument/2006/relationships/slideLayout" Target="/ppt/slideLayouts/slideLayout1.xml" Id="rId6a7d7e7fcf0fbd21" /><Relationship Type="http://schemas.openxmlformats.org/officeDocument/2006/relationships/notesSlide" Target="/ppt/notesSlides/notesSlide17.xml" Id="rId923371bafc41c788" /></Relationships>
</file>

<file path=ppt/slides/_rels/slide2.xml.rels><?xml version="1.0" encoding="utf-8"?><Relationships xmlns="http://schemas.openxmlformats.org/package/2006/relationships"><Relationship Type="http://schemas.openxmlformats.org/officeDocument/2006/relationships/slideLayout" Target="/ppt/slideLayouts/slideLayout1.xml" Id="rIdc4756527078b8bb0" /><Relationship Type="http://schemas.openxmlformats.org/officeDocument/2006/relationships/notesSlide" Target="/ppt/notesSlides/notesSlide2.xml" Id="rId82b26d263ae91d9d" /></Relationships>
</file>

<file path=ppt/slides/_rels/slide3.xml.rels><?xml version="1.0" encoding="utf-8"?><Relationships xmlns="http://schemas.openxmlformats.org/package/2006/relationships"><Relationship Type="http://schemas.openxmlformats.org/officeDocument/2006/relationships/slideLayout" Target="/ppt/slideLayouts/slideLayout1.xml" Id="rIdddcdbbadd5773045" /><Relationship Type="http://schemas.openxmlformats.org/officeDocument/2006/relationships/notesSlide" Target="/ppt/notesSlides/notesSlide3.xml" Id="rIddee5549429a3aeb7" /></Relationships>
</file>

<file path=ppt/slides/_rels/slide4.xml.rels><?xml version="1.0" encoding="utf-8"?><Relationships xmlns="http://schemas.openxmlformats.org/package/2006/relationships"><Relationship Type="http://schemas.openxmlformats.org/officeDocument/2006/relationships/slideLayout" Target="/ppt/slideLayouts/slideLayout1.xml" Id="rId203eaeafc5567c64" /><Relationship Type="http://schemas.openxmlformats.org/officeDocument/2006/relationships/notesSlide" Target="/ppt/notesSlides/notesSlide4.xml" Id="rId26178e8be3d52e0b" /></Relationships>
</file>

<file path=ppt/slides/_rels/slide5.xml.rels><?xml version="1.0" encoding="utf-8"?><Relationships xmlns="http://schemas.openxmlformats.org/package/2006/relationships"><Relationship Type="http://schemas.openxmlformats.org/officeDocument/2006/relationships/slideLayout" Target="/ppt/slideLayouts/slideLayout1.xml" Id="rIdb9c0dacc63a71822" /><Relationship Type="http://schemas.openxmlformats.org/officeDocument/2006/relationships/notesSlide" Target="/ppt/notesSlides/notesSlide5.xml" Id="rId68fea4f884c68d41" /></Relationships>
</file>

<file path=ppt/slides/_rels/slide6.xml.rels><?xml version="1.0" encoding="utf-8"?><Relationships xmlns="http://schemas.openxmlformats.org/package/2006/relationships"><Relationship Type="http://schemas.openxmlformats.org/officeDocument/2006/relationships/slideLayout" Target="/ppt/slideLayouts/slideLayout1.xml" Id="rId97e2e7297ddd1be5" /><Relationship Type="http://schemas.openxmlformats.org/officeDocument/2006/relationships/notesSlide" Target="/ppt/notesSlides/notesSlide6.xml" Id="rId00d9badab827520a" /></Relationships>
</file>

<file path=ppt/slides/_rels/slide7.xml.rels><?xml version="1.0" encoding="utf-8"?><Relationships xmlns="http://schemas.openxmlformats.org/package/2006/relationships"><Relationship Type="http://schemas.openxmlformats.org/officeDocument/2006/relationships/slideLayout" Target="/ppt/slideLayouts/slideLayout1.xml" Id="rId3a0ba81ac7d42bca" /><Relationship Type="http://schemas.openxmlformats.org/officeDocument/2006/relationships/notesSlide" Target="/ppt/notesSlides/notesSlide7.xml" Id="rIdaecbceb0c524421f" /></Relationships>
</file>

<file path=ppt/slides/_rels/slide8.xml.rels><?xml version="1.0" encoding="utf-8"?><Relationships xmlns="http://schemas.openxmlformats.org/package/2006/relationships"><Relationship Type="http://schemas.openxmlformats.org/officeDocument/2006/relationships/slideLayout" Target="/ppt/slideLayouts/slideLayout1.xml" Id="rIdca009fb749ca5a41" /><Relationship Type="http://schemas.openxmlformats.org/officeDocument/2006/relationships/notesSlide" Target="/ppt/notesSlides/notesSlide8.xml" Id="rId8d5f614ebd78feb2" /></Relationships>
</file>

<file path=ppt/slides/_rels/slide9.xml.rels><?xml version="1.0" encoding="utf-8"?><Relationships xmlns="http://schemas.openxmlformats.org/package/2006/relationships"><Relationship Type="http://schemas.openxmlformats.org/officeDocument/2006/relationships/slideLayout" Target="/ppt/slideLayouts/slideLayout1.xml" Id="rId57457d03b905798f" /><Relationship Type="http://schemas.openxmlformats.org/officeDocument/2006/relationships/notesSlide" Target="/ppt/notesSlides/notesSlide9.xml" Id="rIdefc2c8717492b263"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1" name="Title-3-1">
            <a:extLst xmlns:a="http://schemas.openxmlformats.org/drawingml/2006/main">
              <a:ext uri="{FF2B5EF4-FFF2-40B4-BE49-F238E27FC236}">
                <a16:creationId xmlns:a16="http://schemas.microsoft.com/office/drawing/2014/main" id="{C6FEF7EE-C71B-457C-8397-2ACFE113F229}"/>
              </a:ext>
            </a:extLst>
          </p:cNvPr>
          <p:cNvSpPr>
            <a:spLocks xmlns:a="http://schemas.openxmlformats.org/drawingml/2006/main" noGrp="1"/>
          </p:cNvSpPr>
          <p:nvPr/>
        </p:nvSpPr>
        <p:spPr>
          <a:xfrm xmlns:a="http://schemas.openxmlformats.org/drawingml/2006/main">
            <a:off x="393668" y="1738789"/>
            <a:ext cx="9448800" cy="2491454"/>
          </a:xfrm>
          <a:prstGeom xmlns:a="http://schemas.openxmlformats.org/drawingml/2006/main" prst="rect">
            <a:avLst/>
          </a:prstGeom>
        </p:spPr>
        <p:txBody>
          <a:bodyPr xmlns:a="http://schemas.openxmlformats.org/drawingml/2006/main" lIns="0" tIns="0" rIns="0" bIns="0" anchor="b">
            <a:noAutofit/>
          </a:bodyPr>
          <a:lstStyle xmlns:a="http://schemas.openxmlformats.org/drawingml/2006/main"/>
          <a:p xmlns:a="http://schemas.openxmlformats.org/drawingml/2006/main">
            <a:pPr algn="l">
              <a:defRPr sz="6000">
                <a:solidFill>
                  <a:srgbClr val="000000"/>
                </a:solidFill>
                <a:latin typeface="Helvetica Neue"/>
                <a:ea typeface="Helvetica Neue"/>
                <a:cs typeface="Helvetica Neue"/>
              </a:defRPr>
            </a:pPr>
            <a:r>
              <a:t>When performance
becomes possession</a:t>
            </a:r>
          </a:p>
        </p:txBody>
      </p:sp>
      <p:sp>
        <p:nvSpPr>
          <p:cNvPr id="2" name="Subtitle-4-2">
            <a:extLst xmlns:a="http://schemas.openxmlformats.org/drawingml/2006/main">
              <a:ext uri="{FF2B5EF4-FFF2-40B4-BE49-F238E27FC236}">
                <a16:creationId xmlns:a16="http://schemas.microsoft.com/office/drawing/2014/main" id="{E22EFF04-8CAE-491A-B400-45E405C6AA65}"/>
              </a:ext>
            </a:extLst>
          </p:cNvPr>
          <p:cNvSpPr>
            <a:spLocks xmlns:a="http://schemas.openxmlformats.org/drawingml/2006/main" noGrp="1"/>
          </p:cNvSpPr>
          <p:nvPr/>
        </p:nvSpPr>
        <p:spPr>
          <a:xfrm xmlns:a="http://schemas.openxmlformats.org/drawingml/2006/main">
            <a:off x="393668" y="4742212"/>
            <a:ext cx="5702332" cy="1080230"/>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Seven movements from tower roof to handed-over key</a:t>
            </a:r>
          </a:p>
        </p:txBody>
      </p:sp>
      <p:sp>
        <p:nvSpPr>
          <p:cNvPr id="3" name="Subtitle-4-3">
            <a:extLst xmlns:a="http://schemas.openxmlformats.org/drawingml/2006/main">
              <a:ext uri="{FF2B5EF4-FFF2-40B4-BE49-F238E27FC236}">
                <a16:creationId xmlns:a16="http://schemas.microsoft.com/office/drawing/2014/main" id="{F7B24866-84C8-4DB7-9D24-83AB943F9F62}"/>
              </a:ext>
            </a:extLst>
          </p:cNvPr>
          <p:cNvSpPr>
            <a:spLocks xmlns:a="http://schemas.openxmlformats.org/drawingml/2006/main" noGrp="1"/>
          </p:cNvSpPr>
          <p:nvPr/>
        </p:nvSpPr>
        <p:spPr>
          <a:xfrm xmlns:a="http://schemas.openxmlformats.org/drawingml/2006/main">
            <a:off x="393668" y="392240"/>
            <a:ext cx="5702332" cy="649129"/>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E01 · TELEMACHUS</a:t>
            </a:r>
          </a:p>
        </p:txBody>
      </p:sp>
    </p:spTree>
    <p:extLst>
      <p:ext uri="{BB962C8B-B14F-4D97-AF65-F5344CB8AC3E}">
        <p14:creationId xmlns:p14="http://schemas.microsoft.com/office/powerpoint/2010/main" val="1487652341"/>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1" name="Google-Shape-534-p58-1">
            <a:extLst xmlns:a="http://schemas.openxmlformats.org/drawingml/2006/main">
              <a:ext uri="{FF2B5EF4-FFF2-40B4-BE49-F238E27FC236}">
                <a16:creationId xmlns:a16="http://schemas.microsoft.com/office/drawing/2014/main" id="{B50B7F6B-49D8-48C9-8339-0ADA898606B5}"/>
              </a:ext>
            </a:extLst>
          </p:cNvPr>
          <p:cNvSpPr>
            <a:spLocks xmlns:a="http://schemas.openxmlformats.org/drawingml/2006/main" noGrp="1"/>
          </p:cNvSpPr>
          <p:nvPr/>
        </p:nvSpPr>
        <p:spPr>
          <a:xfrm xmlns:a="http://schemas.openxmlformats.org/drawingml/2006/main">
            <a:off x="393668" y="1838801"/>
            <a:ext cx="5533168" cy="4155567"/>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INSTITUTIONAL TALK</a:t>
            </a:r>
          </a:p>
          <a:p xmlns:a="http://schemas.openxmlformats.org/drawingml/2006/main">
            <a:pPr algn="l">
              <a:defRPr sz="2400">
                <a:solidFill>
                  <a:srgbClr val="000000"/>
                </a:solidFill>
                <a:latin typeface="Helvetica Neue"/>
                <a:ea typeface="Helvetica Neue"/>
                <a:cs typeface="Helvetica Neue"/>
              </a:defRPr>
            </a:pPr>
            <a:r>
              <a:t>Church · empire · nation · university</a:t>
            </a:r>
          </a:p>
          <a:p xmlns:a="http://schemas.openxmlformats.org/drawingml/2006/main">
            <a:pPr algn="l">
              <a:defRPr sz="2400">
                <a:solidFill>
                  <a:srgbClr val="000000"/>
                </a:solidFill>
                <a:latin typeface="Helvetica Neue"/>
                <a:ea typeface="Helvetica Neue"/>
                <a:cs typeface="Helvetica Neue"/>
              </a:defRPr>
            </a:pPr>
            <a:r>
              <a:t>Medicine · literature · property</a:t>
            </a:r>
          </a:p>
          <a:p xmlns:a="http://schemas.openxmlformats.org/drawingml/2006/main">
            <a:pPr algn="l">
              <a:defRPr sz="2400">
                <a:solidFill>
                  <a:srgbClr val="000000"/>
                </a:solidFill>
                <a:latin typeface="Helvetica Neue"/>
                <a:ea typeface="Helvetica Neue"/>
                <a:cs typeface="Helvetica Neue"/>
              </a:defRPr>
            </a:pPr>
            <a:r>
              <a:t>Context changes resonance; it does not certify character speech.</a:t>
            </a:r>
          </a:p>
        </p:txBody>
      </p:sp>
      <p:sp>
        <p:nvSpPr>
          <p:cNvPr id="2" name="Google-Shape-532-p58-3">
            <a:extLst xmlns:a="http://schemas.openxmlformats.org/drawingml/2006/main">
              <a:ext uri="{FF2B5EF4-FFF2-40B4-BE49-F238E27FC236}">
                <a16:creationId xmlns:a16="http://schemas.microsoft.com/office/drawing/2014/main" id="{C7207D53-99F1-4DA3-AE7E-BCD28B2F8FA8}"/>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7</a:t>
            </a:r>
          </a:p>
        </p:txBody>
      </p:sp>
      <p:sp>
        <p:nvSpPr>
          <p:cNvPr id="3" name="Google-Shape-533-p58-4">
            <a:extLst xmlns:a="http://schemas.openxmlformats.org/drawingml/2006/main">
              <a:ext uri="{FF2B5EF4-FFF2-40B4-BE49-F238E27FC236}">
                <a16:creationId xmlns:a16="http://schemas.microsoft.com/office/drawing/2014/main" id="{C8C14C9F-84F4-4F6B-B19C-97189267F0DD}"/>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Institutions meet a body the sea has not returned</a:t>
            </a:r>
          </a:p>
        </p:txBody>
      </p:sp>
      <p:sp>
        <p:nvSpPr>
          <p:cNvPr id="4" name="Google-Shape-534-p58-5">
            <a:extLst xmlns:a="http://schemas.openxmlformats.org/drawingml/2006/main">
              <a:ext uri="{FF2B5EF4-FFF2-40B4-BE49-F238E27FC236}">
                <a16:creationId xmlns:a16="http://schemas.microsoft.com/office/drawing/2014/main" id="{4D4CEEF6-52E1-4232-8442-3B67F43EC0A5}"/>
              </a:ext>
            </a:extLst>
          </p:cNvPr>
          <p:cNvSpPr>
            <a:spLocks xmlns:a="http://schemas.openxmlformats.org/drawingml/2006/main" noGrp="1"/>
          </p:cNvSpPr>
          <p:nvPr/>
        </p:nvSpPr>
        <p:spPr>
          <a:xfrm xmlns:a="http://schemas.openxmlformats.org/drawingml/2006/main">
            <a:off x="6265069" y="2192655"/>
            <a:ext cx="5537168" cy="3801713"/>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BODILY INTERRUPTION</a:t>
            </a:r>
          </a:p>
          <a:p xmlns:a="http://schemas.openxmlformats.org/drawingml/2006/main">
            <a:pPr algn="l">
              <a:defRPr sz="2400">
                <a:solidFill>
                  <a:srgbClr val="000000"/>
                </a:solidFill>
                <a:latin typeface="Helvetica Neue"/>
                <a:ea typeface="Helvetica Neue"/>
                <a:cs typeface="Helvetica Neue"/>
              </a:defRPr>
            </a:pPr>
            <a:r>
              <a:t>A boatman watches for a drowned man whose body the sea has not returned.</a:t>
            </a:r>
          </a:p>
          <a:p xmlns:a="http://schemas.openxmlformats.org/drawingml/2006/main">
            <a:pPr algn="l">
              <a:defRPr sz="2400">
                <a:solidFill>
                  <a:srgbClr val="000000"/>
                </a:solidFill>
                <a:latin typeface="Helvetica Neue"/>
                <a:ea typeface="Helvetica Neue"/>
                <a:cs typeface="Helvetica Neue"/>
              </a:defRPr>
            </a:pPr>
            <a:r>
              <a:t>Abstraction returns to bodily risk.</a:t>
            </a:r>
          </a:p>
        </p:txBody>
      </p:sp>
    </p:spTree>
    <p:extLst>
      <p:ext uri="{BB962C8B-B14F-4D97-AF65-F5344CB8AC3E}">
        <p14:creationId xmlns:p14="http://schemas.microsoft.com/office/powerpoint/2010/main" val="1932864258"/>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1" name="Google-Shape-534-p58-1">
            <a:extLst xmlns:a="http://schemas.openxmlformats.org/drawingml/2006/main">
              <a:ext uri="{FF2B5EF4-FFF2-40B4-BE49-F238E27FC236}">
                <a16:creationId xmlns:a16="http://schemas.microsoft.com/office/drawing/2014/main" id="{F1802028-D944-467E-949B-6B4759B11C02}"/>
              </a:ext>
            </a:extLst>
          </p:cNvPr>
          <p:cNvSpPr>
            <a:spLocks xmlns:a="http://schemas.openxmlformats.org/drawingml/2006/main" noGrp="1"/>
          </p:cNvSpPr>
          <p:nvPr/>
        </p:nvSpPr>
        <p:spPr>
          <a:xfrm xmlns:a="http://schemas.openxmlformats.org/drawingml/2006/main">
            <a:off x="393668" y="1838801"/>
            <a:ext cx="5533168" cy="4155567"/>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DOCUMENTED CONTEXT</a:t>
            </a:r>
          </a:p>
          <a:p xmlns:a="http://schemas.openxmlformats.org/drawingml/2006/main">
            <a:pPr algn="l">
              <a:defRPr sz="2400">
                <a:solidFill>
                  <a:srgbClr val="000000"/>
                </a:solidFill>
                <a:latin typeface="Helvetica Neue"/>
                <a:ea typeface="Helvetica Neue"/>
                <a:cs typeface="Helvetica Neue"/>
              </a:defRPr>
            </a:pPr>
            <a:r>
              <a:t>Sandycove Martello Tower No. 11 belonged to a British coastal-defence system.</a:t>
            </a:r>
          </a:p>
          <a:p xmlns:a="http://schemas.openxmlformats.org/drawingml/2006/main">
            <a:pPr algn="l">
              <a:defRPr sz="2400">
                <a:solidFill>
                  <a:srgbClr val="000000"/>
                </a:solidFill>
                <a:latin typeface="Helvetica Neue"/>
                <a:ea typeface="Helvetica Neue"/>
                <a:cs typeface="Helvetica Neue"/>
              </a:defRPr>
            </a:pPr>
            <a:r>
              <a:t>Commissioned in 1804.</a:t>
            </a:r>
          </a:p>
          <a:p xmlns:a="http://schemas.openxmlformats.org/drawingml/2006/main">
            <a:pPr algn="l">
              <a:defRPr sz="2400">
                <a:solidFill>
                  <a:srgbClr val="000000"/>
                </a:solidFill>
                <a:latin typeface="Helvetica Neue"/>
                <a:ea typeface="Helvetica Neue"/>
                <a:cs typeface="Helvetica Neue"/>
              </a:defRPr>
            </a:pPr>
            <a:r>
              <a:t>HIST changes resonance.</a:t>
            </a:r>
          </a:p>
        </p:txBody>
      </p:sp>
      <p:sp>
        <p:nvSpPr>
          <p:cNvPr id="2" name="Google-Shape-532-p58-3">
            <a:extLst xmlns:a="http://schemas.openxmlformats.org/drawingml/2006/main">
              <a:ext uri="{FF2B5EF4-FFF2-40B4-BE49-F238E27FC236}">
                <a16:creationId xmlns:a16="http://schemas.microsoft.com/office/drawing/2014/main" id="{B6CC5CB2-CCFF-4D22-8486-F608C7D5AB43}"/>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7P1</a:t>
            </a:r>
          </a:p>
        </p:txBody>
      </p:sp>
      <p:sp>
        <p:nvSpPr>
          <p:cNvPr id="3" name="Google-Shape-533-p58-4">
            <a:extLst xmlns:a="http://schemas.openxmlformats.org/drawingml/2006/main">
              <a:ext uri="{FF2B5EF4-FFF2-40B4-BE49-F238E27FC236}">
                <a16:creationId xmlns:a16="http://schemas.microsoft.com/office/drawing/2014/main" id="{6A26C2AD-54A9-4E81-90E7-304EA44D52C8}"/>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7P1 · Presenter depth · context changes resonance</a:t>
            </a:r>
          </a:p>
        </p:txBody>
      </p:sp>
      <p:sp>
        <p:nvSpPr>
          <p:cNvPr id="4" name="Google-Shape-534-p58-5">
            <a:extLst xmlns:a="http://schemas.openxmlformats.org/drawingml/2006/main">
              <a:ext uri="{FF2B5EF4-FFF2-40B4-BE49-F238E27FC236}">
                <a16:creationId xmlns:a16="http://schemas.microsoft.com/office/drawing/2014/main" id="{C1B0C04D-7F5E-4766-87D9-F9DB4A4A092C}"/>
              </a:ext>
            </a:extLst>
          </p:cNvPr>
          <p:cNvSpPr>
            <a:spLocks xmlns:a="http://schemas.openxmlformats.org/drawingml/2006/main" noGrp="1"/>
          </p:cNvSpPr>
          <p:nvPr/>
        </p:nvSpPr>
        <p:spPr>
          <a:xfrm xmlns:a="http://schemas.openxmlformats.org/drawingml/2006/main">
            <a:off x="6265069" y="2192655"/>
            <a:ext cx="5537168" cy="3801713"/>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REPRESENTED SPEECH + LIMIT</a:t>
            </a:r>
          </a:p>
          <a:p xmlns:a="http://schemas.openxmlformats.org/drawingml/2006/main">
            <a:pPr algn="l">
              <a:defRPr sz="2400">
                <a:solidFill>
                  <a:srgbClr val="000000"/>
                </a:solidFill>
                <a:latin typeface="Helvetica Neue"/>
                <a:ea typeface="Helvetica Neue"/>
                <a:cs typeface="Helvetica Neue"/>
              </a:defRPr>
            </a:pPr>
            <a:r>
              <a:t>The men discuss rent, rule, church, Hamlet, nation, and prejudice.</a:t>
            </a:r>
          </a:p>
          <a:p xmlns:a="http://schemas.openxmlformats.org/drawingml/2006/main">
            <a:pPr algn="l">
              <a:defRPr sz="2400">
                <a:solidFill>
                  <a:srgbClr val="000000"/>
                </a:solidFill>
                <a:latin typeface="Helvetica Neue"/>
                <a:ea typeface="Helvetica Neue"/>
                <a:cs typeface="Helvetica Neue"/>
              </a:defRPr>
            </a:pPr>
            <a:r>
              <a:t>The building record does not validate every character claim.</a:t>
            </a:r>
          </a:p>
        </p:txBody>
      </p:sp>
    </p:spTree>
    <p:extLst>
      <p:ext uri="{BB962C8B-B14F-4D97-AF65-F5344CB8AC3E}">
        <p14:creationId xmlns:p14="http://schemas.microsoft.com/office/powerpoint/2010/main" val="1166903957"/>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1" name="Matrix-title">
            <a:extLst xmlns:a="http://schemas.openxmlformats.org/drawingml/2006/main">
              <a:ext uri="{FF2B5EF4-FFF2-40B4-BE49-F238E27FC236}">
                <a16:creationId xmlns:a16="http://schemas.microsoft.com/office/drawing/2014/main" id="{767B542C-10BD-4D7C-9C3D-48683925F012}"/>
              </a:ext>
            </a:extLst>
          </p:cNvPr>
          <p:cNvSpPr>
            <a:spLocks xmlns:a="http://schemas.openxmlformats.org/drawingml/2006/main" noGrp="1"/>
          </p:cNvSpPr>
          <p:nvPr/>
        </p:nvSpPr>
        <p:spPr>
          <a:xfrm xmlns:a="http://schemas.openxmlformats.org/drawingml/2006/main">
            <a:off x="400050" y="323850"/>
            <a:ext cx="11391900" cy="552450"/>
          </a:xfrm>
          <a:prstGeom xmlns:a="http://schemas.openxmlformats.org/drawingml/2006/main" prst="rect">
            <a:avLst/>
          </a:prstGeom>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2900">
                <a:solidFill>
                  <a:srgbClr val="171717"/>
                </a:solidFill>
                <a:latin typeface="Helvetica Neue"/>
                <a:ea typeface="Helvetica Neue"/>
                <a:cs typeface="Helvetica Neue"/>
              </a:defRPr>
            </a:pPr>
            <a:r>
              <a:t>Five pressures cross the seven movements</a:t>
            </a:r>
          </a:p>
        </p:txBody>
      </p:sp>
      <p:sp>
        <p:nvSpPr>
          <p:cNvPr id="2" name="Matrix-boundary">
            <a:extLst xmlns:a="http://schemas.openxmlformats.org/drawingml/2006/main">
              <a:ext uri="{FF2B5EF4-FFF2-40B4-BE49-F238E27FC236}">
                <a16:creationId xmlns:a16="http://schemas.microsoft.com/office/drawing/2014/main" id="{18BE86A6-5ACE-4FD0-998E-9A9FF0B65D65}"/>
              </a:ext>
            </a:extLst>
          </p:cNvPr>
          <p:cNvSpPr>
            <a:spLocks xmlns:a="http://schemas.openxmlformats.org/drawingml/2006/main" noGrp="1"/>
          </p:cNvSpPr>
          <p:nvPr/>
        </p:nvSpPr>
        <p:spPr>
          <a:xfrm xmlns:a="http://schemas.openxmlformats.org/drawingml/2006/main">
            <a:off x="409575" y="1000125"/>
            <a:ext cx="1131570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350">
                <a:solidFill>
                  <a:srgbClr val="5F5A54"/>
                </a:solidFill>
                <a:latin typeface="Helvetica Neue"/>
                <a:ea typeface="Helvetica Neue"/>
                <a:cs typeface="Helvetica Neue"/>
              </a:defRPr>
            </a:pPr>
            <a:r>
              <a:t>Marked intersections are governed references—not weights, rankings, or causal strength.</a:t>
            </a:r>
          </a:p>
        </p:txBody>
      </p:sp>
      <p:sp>
        <p:nvSpPr>
          <p:cNvPr id="3" name="Movement-axis-label">
            <a:extLst xmlns:a="http://schemas.openxmlformats.org/drawingml/2006/main">
              <a:ext uri="{FF2B5EF4-FFF2-40B4-BE49-F238E27FC236}">
                <a16:creationId xmlns:a16="http://schemas.microsoft.com/office/drawing/2014/main" id="{CFEA53F6-986C-4A68-AFE0-3E06811EB12A}"/>
              </a:ext>
            </a:extLst>
          </p:cNvPr>
          <p:cNvSpPr>
            <a:spLocks xmlns:a="http://schemas.openxmlformats.org/drawingml/2006/main" noGrp="1"/>
          </p:cNvSpPr>
          <p:nvPr/>
        </p:nvSpPr>
        <p:spPr>
          <a:xfrm xmlns:a="http://schemas.openxmlformats.org/drawingml/2006/main">
            <a:off x="419100" y="1562100"/>
            <a:ext cx="217170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050">
                <a:solidFill>
                  <a:srgbClr val="5F5A54"/>
                </a:solidFill>
                <a:latin typeface="Helvetica Neue"/>
                <a:ea typeface="Helvetica Neue"/>
                <a:cs typeface="Helvetica Neue"/>
              </a:defRPr>
            </a:pPr>
            <a:r>
              <a:t>MOVEMENT</a:t>
            </a:r>
          </a:p>
        </p:txBody>
      </p:sp>
      <p:sp>
        <p:nvSpPr>
          <p:cNvPr id="4" name="Movement-1-label">
            <a:extLst xmlns:a="http://schemas.openxmlformats.org/drawingml/2006/main">
              <a:ext uri="{FF2B5EF4-FFF2-40B4-BE49-F238E27FC236}">
                <a16:creationId xmlns:a16="http://schemas.microsoft.com/office/drawing/2014/main" id="{BE769E2A-5193-49DF-8217-B47A649789D8}"/>
              </a:ext>
            </a:extLst>
          </p:cNvPr>
          <p:cNvSpPr>
            <a:spLocks xmlns:a="http://schemas.openxmlformats.org/drawingml/2006/main" noGrp="1"/>
          </p:cNvSpPr>
          <p:nvPr/>
        </p:nvSpPr>
        <p:spPr>
          <a:xfrm xmlns:a="http://schemas.openxmlformats.org/drawingml/2006/main">
            <a:off x="3257550" y="1562100"/>
            <a:ext cx="34290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500">
                <a:solidFill>
                  <a:srgbClr val="171717"/>
                </a:solidFill>
                <a:latin typeface="Helvetica Neue"/>
                <a:ea typeface="Helvetica Neue"/>
                <a:cs typeface="Helvetica Neue"/>
              </a:defRPr>
            </a:pPr>
            <a:r>
              <a:t>1</a:t>
            </a:r>
          </a:p>
        </p:txBody>
      </p:sp>
      <p:cxnSp>
        <p:nvCxnSpPr>
          <p:cNvPr id="54" name="Movement-1-guide"/>
          <p:cNvCxnSpPr/>
          <p:nvPr/>
        </p:nvCxnSpPr>
        <p:spPr>
          <a:xfrm xmlns:a="http://schemas.openxmlformats.org/drawingml/2006/main">
            <a:off x="3429000" y="1924050"/>
            <a:ext cx="286" cy="3390900"/>
          </a:xfrm>
          <a:prstGeom xmlns:a="http://schemas.openxmlformats.org/drawingml/2006/main" prst="straightConnector1">
            <a:avLst/>
          </a:prstGeom>
          <a:ln xmlns:a="http://schemas.openxmlformats.org/drawingml/2006/main" w="7144">
            <a:solidFill>
              <a:srgbClr val="D3CEC7"/>
            </a:solidFill>
            <a:prstDash val="solid"/>
          </a:ln>
        </p:spPr>
      </p:cxnSp>
      <p:sp>
        <p:nvSpPr>
          <p:cNvPr id="6" name="Movement-2-label">
            <a:extLst xmlns:a="http://schemas.openxmlformats.org/drawingml/2006/main">
              <a:ext uri="{FF2B5EF4-FFF2-40B4-BE49-F238E27FC236}">
                <a16:creationId xmlns:a16="http://schemas.microsoft.com/office/drawing/2014/main" id="{18C8D639-7312-4AA9-839C-DFD09DB6F03A}"/>
              </a:ext>
            </a:extLst>
          </p:cNvPr>
          <p:cNvSpPr>
            <a:spLocks xmlns:a="http://schemas.openxmlformats.org/drawingml/2006/main" noGrp="1"/>
          </p:cNvSpPr>
          <p:nvPr/>
        </p:nvSpPr>
        <p:spPr>
          <a:xfrm xmlns:a="http://schemas.openxmlformats.org/drawingml/2006/main">
            <a:off x="4400550" y="1562100"/>
            <a:ext cx="34290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500">
                <a:solidFill>
                  <a:srgbClr val="171717"/>
                </a:solidFill>
                <a:latin typeface="Helvetica Neue"/>
                <a:ea typeface="Helvetica Neue"/>
                <a:cs typeface="Helvetica Neue"/>
              </a:defRPr>
            </a:pPr>
            <a:r>
              <a:t>2</a:t>
            </a:r>
          </a:p>
        </p:txBody>
      </p:sp>
      <p:cxnSp>
        <p:nvCxnSpPr>
          <p:cNvPr id="56" name="Movement-2-guide"/>
          <p:cNvCxnSpPr/>
          <p:nvPr/>
        </p:nvCxnSpPr>
        <p:spPr>
          <a:xfrm xmlns:a="http://schemas.openxmlformats.org/drawingml/2006/main">
            <a:off x="4572000" y="1924050"/>
            <a:ext cx="286" cy="3390900"/>
          </a:xfrm>
          <a:prstGeom xmlns:a="http://schemas.openxmlformats.org/drawingml/2006/main" prst="straightConnector1">
            <a:avLst/>
          </a:prstGeom>
          <a:ln xmlns:a="http://schemas.openxmlformats.org/drawingml/2006/main" w="7144">
            <a:solidFill>
              <a:srgbClr val="D3CEC7"/>
            </a:solidFill>
            <a:prstDash val="solid"/>
          </a:ln>
        </p:spPr>
      </p:cxnSp>
      <p:sp>
        <p:nvSpPr>
          <p:cNvPr id="8" name="Movement-3-label">
            <a:extLst xmlns:a="http://schemas.openxmlformats.org/drawingml/2006/main">
              <a:ext uri="{FF2B5EF4-FFF2-40B4-BE49-F238E27FC236}">
                <a16:creationId xmlns:a16="http://schemas.microsoft.com/office/drawing/2014/main" id="{821902BB-B403-4681-ADF6-1E977EEC8504}"/>
              </a:ext>
            </a:extLst>
          </p:cNvPr>
          <p:cNvSpPr>
            <a:spLocks xmlns:a="http://schemas.openxmlformats.org/drawingml/2006/main" noGrp="1"/>
          </p:cNvSpPr>
          <p:nvPr/>
        </p:nvSpPr>
        <p:spPr>
          <a:xfrm xmlns:a="http://schemas.openxmlformats.org/drawingml/2006/main">
            <a:off x="5543550" y="1562100"/>
            <a:ext cx="34290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500">
                <a:solidFill>
                  <a:srgbClr val="171717"/>
                </a:solidFill>
                <a:latin typeface="Helvetica Neue"/>
                <a:ea typeface="Helvetica Neue"/>
                <a:cs typeface="Helvetica Neue"/>
              </a:defRPr>
            </a:pPr>
            <a:r>
              <a:t>3</a:t>
            </a:r>
          </a:p>
        </p:txBody>
      </p:sp>
      <p:cxnSp>
        <p:nvCxnSpPr>
          <p:cNvPr id="58" name="Movement-3-guide"/>
          <p:cNvCxnSpPr/>
          <p:nvPr/>
        </p:nvCxnSpPr>
        <p:spPr>
          <a:xfrm xmlns:a="http://schemas.openxmlformats.org/drawingml/2006/main">
            <a:off x="5715000" y="1924050"/>
            <a:ext cx="286" cy="3390900"/>
          </a:xfrm>
          <a:prstGeom xmlns:a="http://schemas.openxmlformats.org/drawingml/2006/main" prst="straightConnector1">
            <a:avLst/>
          </a:prstGeom>
          <a:ln xmlns:a="http://schemas.openxmlformats.org/drawingml/2006/main" w="7144">
            <a:solidFill>
              <a:srgbClr val="D3CEC7"/>
            </a:solidFill>
            <a:prstDash val="solid"/>
          </a:ln>
        </p:spPr>
      </p:cxnSp>
      <p:sp>
        <p:nvSpPr>
          <p:cNvPr id="10" name="Movement-4-label">
            <a:extLst xmlns:a="http://schemas.openxmlformats.org/drawingml/2006/main">
              <a:ext uri="{FF2B5EF4-FFF2-40B4-BE49-F238E27FC236}">
                <a16:creationId xmlns:a16="http://schemas.microsoft.com/office/drawing/2014/main" id="{2224644B-10D0-4AAB-811B-5906D27ACFA6}"/>
              </a:ext>
            </a:extLst>
          </p:cNvPr>
          <p:cNvSpPr>
            <a:spLocks xmlns:a="http://schemas.openxmlformats.org/drawingml/2006/main" noGrp="1"/>
          </p:cNvSpPr>
          <p:nvPr/>
        </p:nvSpPr>
        <p:spPr>
          <a:xfrm xmlns:a="http://schemas.openxmlformats.org/drawingml/2006/main">
            <a:off x="6686550" y="1562100"/>
            <a:ext cx="34290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500">
                <a:solidFill>
                  <a:srgbClr val="171717"/>
                </a:solidFill>
                <a:latin typeface="Helvetica Neue"/>
                <a:ea typeface="Helvetica Neue"/>
                <a:cs typeface="Helvetica Neue"/>
              </a:defRPr>
            </a:pPr>
            <a:r>
              <a:t>4</a:t>
            </a:r>
          </a:p>
        </p:txBody>
      </p:sp>
      <p:cxnSp>
        <p:nvCxnSpPr>
          <p:cNvPr id="60" name="Movement-4-guide"/>
          <p:cNvCxnSpPr/>
          <p:nvPr/>
        </p:nvCxnSpPr>
        <p:spPr>
          <a:xfrm xmlns:a="http://schemas.openxmlformats.org/drawingml/2006/main">
            <a:off x="6858000" y="1924050"/>
            <a:ext cx="286" cy="3390900"/>
          </a:xfrm>
          <a:prstGeom xmlns:a="http://schemas.openxmlformats.org/drawingml/2006/main" prst="straightConnector1">
            <a:avLst/>
          </a:prstGeom>
          <a:ln xmlns:a="http://schemas.openxmlformats.org/drawingml/2006/main" w="7144">
            <a:solidFill>
              <a:srgbClr val="D3CEC7"/>
            </a:solidFill>
            <a:prstDash val="solid"/>
          </a:ln>
        </p:spPr>
      </p:cxnSp>
      <p:sp>
        <p:nvSpPr>
          <p:cNvPr id="12" name="Movement-5-label">
            <a:extLst xmlns:a="http://schemas.openxmlformats.org/drawingml/2006/main">
              <a:ext uri="{FF2B5EF4-FFF2-40B4-BE49-F238E27FC236}">
                <a16:creationId xmlns:a16="http://schemas.microsoft.com/office/drawing/2014/main" id="{37833328-7670-4BE7-AF2C-E8A19F2002E7}"/>
              </a:ext>
            </a:extLst>
          </p:cNvPr>
          <p:cNvSpPr>
            <a:spLocks xmlns:a="http://schemas.openxmlformats.org/drawingml/2006/main" noGrp="1"/>
          </p:cNvSpPr>
          <p:nvPr/>
        </p:nvSpPr>
        <p:spPr>
          <a:xfrm xmlns:a="http://schemas.openxmlformats.org/drawingml/2006/main">
            <a:off x="7829550" y="1562100"/>
            <a:ext cx="34290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500">
                <a:solidFill>
                  <a:srgbClr val="171717"/>
                </a:solidFill>
                <a:latin typeface="Helvetica Neue"/>
                <a:ea typeface="Helvetica Neue"/>
                <a:cs typeface="Helvetica Neue"/>
              </a:defRPr>
            </a:pPr>
            <a:r>
              <a:t>5</a:t>
            </a:r>
          </a:p>
        </p:txBody>
      </p:sp>
      <p:cxnSp>
        <p:nvCxnSpPr>
          <p:cNvPr id="62" name="Movement-5-guide"/>
          <p:cNvCxnSpPr/>
          <p:nvPr/>
        </p:nvCxnSpPr>
        <p:spPr>
          <a:xfrm xmlns:a="http://schemas.openxmlformats.org/drawingml/2006/main">
            <a:off x="8001000" y="1924050"/>
            <a:ext cx="286" cy="3390900"/>
          </a:xfrm>
          <a:prstGeom xmlns:a="http://schemas.openxmlformats.org/drawingml/2006/main" prst="straightConnector1">
            <a:avLst/>
          </a:prstGeom>
          <a:ln xmlns:a="http://schemas.openxmlformats.org/drawingml/2006/main" w="7144">
            <a:solidFill>
              <a:srgbClr val="D3CEC7"/>
            </a:solidFill>
            <a:prstDash val="solid"/>
          </a:ln>
        </p:spPr>
      </p:cxnSp>
      <p:sp>
        <p:nvSpPr>
          <p:cNvPr id="14" name="Movement-6-label">
            <a:extLst xmlns:a="http://schemas.openxmlformats.org/drawingml/2006/main">
              <a:ext uri="{FF2B5EF4-FFF2-40B4-BE49-F238E27FC236}">
                <a16:creationId xmlns:a16="http://schemas.microsoft.com/office/drawing/2014/main" id="{4C761397-45FD-4CF2-A68D-F1F0F52EB37D}"/>
              </a:ext>
            </a:extLst>
          </p:cNvPr>
          <p:cNvSpPr>
            <a:spLocks xmlns:a="http://schemas.openxmlformats.org/drawingml/2006/main" noGrp="1"/>
          </p:cNvSpPr>
          <p:nvPr/>
        </p:nvSpPr>
        <p:spPr>
          <a:xfrm xmlns:a="http://schemas.openxmlformats.org/drawingml/2006/main">
            <a:off x="8972550" y="1562100"/>
            <a:ext cx="34290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500">
                <a:solidFill>
                  <a:srgbClr val="171717"/>
                </a:solidFill>
                <a:latin typeface="Helvetica Neue"/>
                <a:ea typeface="Helvetica Neue"/>
                <a:cs typeface="Helvetica Neue"/>
              </a:defRPr>
            </a:pPr>
            <a:r>
              <a:t>6</a:t>
            </a:r>
          </a:p>
        </p:txBody>
      </p:sp>
      <p:cxnSp>
        <p:nvCxnSpPr>
          <p:cNvPr id="64" name="Movement-6-guide"/>
          <p:cNvCxnSpPr/>
          <p:nvPr/>
        </p:nvCxnSpPr>
        <p:spPr>
          <a:xfrm xmlns:a="http://schemas.openxmlformats.org/drawingml/2006/main">
            <a:off x="9144000" y="1924050"/>
            <a:ext cx="286" cy="3390900"/>
          </a:xfrm>
          <a:prstGeom xmlns:a="http://schemas.openxmlformats.org/drawingml/2006/main" prst="straightConnector1">
            <a:avLst/>
          </a:prstGeom>
          <a:ln xmlns:a="http://schemas.openxmlformats.org/drawingml/2006/main" w="7144">
            <a:solidFill>
              <a:srgbClr val="D3CEC7"/>
            </a:solidFill>
            <a:prstDash val="solid"/>
          </a:ln>
        </p:spPr>
      </p:cxnSp>
      <p:sp>
        <p:nvSpPr>
          <p:cNvPr id="16" name="Movement-7-label">
            <a:extLst xmlns:a="http://schemas.openxmlformats.org/drawingml/2006/main">
              <a:ext uri="{FF2B5EF4-FFF2-40B4-BE49-F238E27FC236}">
                <a16:creationId xmlns:a16="http://schemas.microsoft.com/office/drawing/2014/main" id="{D4EAD72F-754B-4D3B-9F76-F76AF444F0C2}"/>
              </a:ext>
            </a:extLst>
          </p:cNvPr>
          <p:cNvSpPr>
            <a:spLocks xmlns:a="http://schemas.openxmlformats.org/drawingml/2006/main" noGrp="1"/>
          </p:cNvSpPr>
          <p:nvPr/>
        </p:nvSpPr>
        <p:spPr>
          <a:xfrm xmlns:a="http://schemas.openxmlformats.org/drawingml/2006/main">
            <a:off x="10115550" y="1562100"/>
            <a:ext cx="34290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500">
                <a:solidFill>
                  <a:srgbClr val="171717"/>
                </a:solidFill>
                <a:latin typeface="Helvetica Neue"/>
                <a:ea typeface="Helvetica Neue"/>
                <a:cs typeface="Helvetica Neue"/>
              </a:defRPr>
            </a:pPr>
            <a:r>
              <a:t>7</a:t>
            </a:r>
          </a:p>
        </p:txBody>
      </p:sp>
      <p:cxnSp>
        <p:nvCxnSpPr>
          <p:cNvPr id="66" name="Movement-7-guide"/>
          <p:cNvCxnSpPr/>
          <p:nvPr/>
        </p:nvCxnSpPr>
        <p:spPr>
          <a:xfrm xmlns:a="http://schemas.openxmlformats.org/drawingml/2006/main">
            <a:off x="10287000" y="1924050"/>
            <a:ext cx="286" cy="3390900"/>
          </a:xfrm>
          <a:prstGeom xmlns:a="http://schemas.openxmlformats.org/drawingml/2006/main" prst="straightConnector1">
            <a:avLst/>
          </a:prstGeom>
          <a:ln xmlns:a="http://schemas.openxmlformats.org/drawingml/2006/main" w="7144">
            <a:solidFill>
              <a:srgbClr val="D3CEC7"/>
            </a:solidFill>
            <a:prstDash val="solid"/>
          </a:ln>
        </p:spPr>
      </p:cxnSp>
      <p:sp>
        <p:nvSpPr>
          <p:cNvPr id="18" name="TOWER-row-label">
            <a:extLst xmlns:a="http://schemas.openxmlformats.org/drawingml/2006/main">
              <a:ext uri="{FF2B5EF4-FFF2-40B4-BE49-F238E27FC236}">
                <a16:creationId xmlns:a16="http://schemas.microsoft.com/office/drawing/2014/main" id="{ED7478CF-CEC9-4BDE-BC7F-054252121CAB}"/>
              </a:ext>
            </a:extLst>
          </p:cNvPr>
          <p:cNvSpPr>
            <a:spLocks xmlns:a="http://schemas.openxmlformats.org/drawingml/2006/main" noGrp="1"/>
          </p:cNvSpPr>
          <p:nvPr/>
        </p:nvSpPr>
        <p:spPr>
          <a:xfrm xmlns:a="http://schemas.openxmlformats.org/drawingml/2006/main">
            <a:off x="419100" y="2057400"/>
            <a:ext cx="2171700" cy="3810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650">
                <a:solidFill>
                  <a:srgbClr val="171717"/>
                </a:solidFill>
                <a:latin typeface="Helvetica Neue"/>
                <a:ea typeface="Helvetica Neue"/>
                <a:cs typeface="Helvetica Neue"/>
              </a:defRPr>
            </a:pPr>
            <a:r>
              <a:t>●  TOWER</a:t>
            </a:r>
          </a:p>
        </p:txBody>
      </p:sp>
      <p:cxnSp>
        <p:nvCxnSpPr>
          <p:cNvPr id="68" name="TOWER-row-guide"/>
          <p:cNvCxnSpPr/>
          <p:nvPr/>
        </p:nvCxnSpPr>
        <p:spPr>
          <a:xfrm xmlns:a="http://schemas.openxmlformats.org/drawingml/2006/main">
            <a:off x="2952750" y="2238375"/>
            <a:ext cx="7905750" cy="286"/>
          </a:xfrm>
          <a:prstGeom xmlns:a="http://schemas.openxmlformats.org/drawingml/2006/main" prst="straightConnector1">
            <a:avLst/>
          </a:prstGeom>
          <a:ln xmlns:a="http://schemas.openxmlformats.org/drawingml/2006/main" w="11430">
            <a:solidFill>
              <a:srgbClr val="B8B2AA"/>
            </a:solidFill>
            <a:prstDash val="solid"/>
          </a:ln>
        </p:spPr>
      </p:cxnSp>
      <p:sp>
        <p:nvSpPr>
          <p:cNvPr id="20" name="TOWER-movement-1">
            <a:extLst xmlns:a="http://schemas.openxmlformats.org/drawingml/2006/main">
              <a:ext uri="{FF2B5EF4-FFF2-40B4-BE49-F238E27FC236}">
                <a16:creationId xmlns:a16="http://schemas.microsoft.com/office/drawing/2014/main" id="{54B86C02-E431-4179-A8BB-5824DA450E3D}"/>
              </a:ext>
            </a:extLst>
          </p:cNvPr>
          <p:cNvSpPr>
            <a:spLocks xmlns:a="http://schemas.openxmlformats.org/drawingml/2006/main" noGrp="1"/>
          </p:cNvSpPr>
          <p:nvPr/>
        </p:nvSpPr>
        <p:spPr>
          <a:xfrm xmlns:a="http://schemas.openxmlformats.org/drawingml/2006/main">
            <a:off x="3267075" y="20574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21" name="TOWER-movement-4">
            <a:extLst xmlns:a="http://schemas.openxmlformats.org/drawingml/2006/main">
              <a:ext uri="{FF2B5EF4-FFF2-40B4-BE49-F238E27FC236}">
                <a16:creationId xmlns:a16="http://schemas.microsoft.com/office/drawing/2014/main" id="{37FFB1CF-CF28-4E8F-AE7B-3A9AA34590F1}"/>
              </a:ext>
            </a:extLst>
          </p:cNvPr>
          <p:cNvSpPr>
            <a:spLocks xmlns:a="http://schemas.openxmlformats.org/drawingml/2006/main" noGrp="1"/>
          </p:cNvSpPr>
          <p:nvPr/>
        </p:nvSpPr>
        <p:spPr>
          <a:xfrm xmlns:a="http://schemas.openxmlformats.org/drawingml/2006/main">
            <a:off x="6696075" y="20574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22" name="TOWER-movement-6">
            <a:extLst xmlns:a="http://schemas.openxmlformats.org/drawingml/2006/main">
              <a:ext uri="{FF2B5EF4-FFF2-40B4-BE49-F238E27FC236}">
                <a16:creationId xmlns:a16="http://schemas.microsoft.com/office/drawing/2014/main" id="{6016F730-E878-44E9-B377-AC216618AC02}"/>
              </a:ext>
            </a:extLst>
          </p:cNvPr>
          <p:cNvSpPr>
            <a:spLocks xmlns:a="http://schemas.openxmlformats.org/drawingml/2006/main" noGrp="1"/>
          </p:cNvSpPr>
          <p:nvPr/>
        </p:nvSpPr>
        <p:spPr>
          <a:xfrm xmlns:a="http://schemas.openxmlformats.org/drawingml/2006/main">
            <a:off x="8982075" y="20574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23" name="TOWER-movement-7">
            <a:extLst xmlns:a="http://schemas.openxmlformats.org/drawingml/2006/main">
              <a:ext uri="{FF2B5EF4-FFF2-40B4-BE49-F238E27FC236}">
                <a16:creationId xmlns:a16="http://schemas.microsoft.com/office/drawing/2014/main" id="{9328378F-871E-46D0-AAB3-598C9F05A51A}"/>
              </a:ext>
            </a:extLst>
          </p:cNvPr>
          <p:cNvSpPr>
            <a:spLocks xmlns:a="http://schemas.openxmlformats.org/drawingml/2006/main" noGrp="1"/>
          </p:cNvSpPr>
          <p:nvPr/>
        </p:nvSpPr>
        <p:spPr>
          <a:xfrm xmlns:a="http://schemas.openxmlformats.org/drawingml/2006/main">
            <a:off x="10125075" y="20574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24" name="RITUAL-row-label">
            <a:extLst xmlns:a="http://schemas.openxmlformats.org/drawingml/2006/main">
              <a:ext uri="{FF2B5EF4-FFF2-40B4-BE49-F238E27FC236}">
                <a16:creationId xmlns:a16="http://schemas.microsoft.com/office/drawing/2014/main" id="{B382EAD7-F10F-419C-AD4F-0B473BB3F600}"/>
              </a:ext>
            </a:extLst>
          </p:cNvPr>
          <p:cNvSpPr>
            <a:spLocks xmlns:a="http://schemas.openxmlformats.org/drawingml/2006/main" noGrp="1"/>
          </p:cNvSpPr>
          <p:nvPr/>
        </p:nvSpPr>
        <p:spPr>
          <a:xfrm xmlns:a="http://schemas.openxmlformats.org/drawingml/2006/main">
            <a:off x="419100" y="2800350"/>
            <a:ext cx="2171700" cy="3810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650">
                <a:solidFill>
                  <a:srgbClr val="171717"/>
                </a:solidFill>
                <a:latin typeface="Helvetica Neue"/>
                <a:ea typeface="Helvetica Neue"/>
                <a:cs typeface="Helvetica Neue"/>
              </a:defRPr>
            </a:pPr>
            <a:r>
              <a:t>■  RITUAL</a:t>
            </a:r>
          </a:p>
        </p:txBody>
      </p:sp>
      <p:cxnSp>
        <p:nvCxnSpPr>
          <p:cNvPr id="74" name="RITUAL-row-guide"/>
          <p:cNvCxnSpPr/>
          <p:nvPr/>
        </p:nvCxnSpPr>
        <p:spPr>
          <a:xfrm xmlns:a="http://schemas.openxmlformats.org/drawingml/2006/main">
            <a:off x="2952750" y="2981325"/>
            <a:ext cx="7905750" cy="286"/>
          </a:xfrm>
          <a:prstGeom xmlns:a="http://schemas.openxmlformats.org/drawingml/2006/main" prst="straightConnector1">
            <a:avLst/>
          </a:prstGeom>
          <a:ln xmlns:a="http://schemas.openxmlformats.org/drawingml/2006/main" w="11430">
            <a:solidFill>
              <a:srgbClr val="B8B2AA"/>
            </a:solidFill>
            <a:prstDash val="solid"/>
          </a:ln>
        </p:spPr>
      </p:cxnSp>
      <p:sp>
        <p:nvSpPr>
          <p:cNvPr id="26" name="RITUAL-movement-1">
            <a:extLst xmlns:a="http://schemas.openxmlformats.org/drawingml/2006/main">
              <a:ext uri="{FF2B5EF4-FFF2-40B4-BE49-F238E27FC236}">
                <a16:creationId xmlns:a16="http://schemas.microsoft.com/office/drawing/2014/main" id="{E09E1E81-EBAA-49B0-8FBF-BDB5F5320FB8}"/>
              </a:ext>
            </a:extLst>
          </p:cNvPr>
          <p:cNvSpPr>
            <a:spLocks xmlns:a="http://schemas.openxmlformats.org/drawingml/2006/main" noGrp="1"/>
          </p:cNvSpPr>
          <p:nvPr/>
        </p:nvSpPr>
        <p:spPr>
          <a:xfrm xmlns:a="http://schemas.openxmlformats.org/drawingml/2006/main">
            <a:off x="3267075" y="280035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27" name="RITUAL-movement-3">
            <a:extLst xmlns:a="http://schemas.openxmlformats.org/drawingml/2006/main">
              <a:ext uri="{FF2B5EF4-FFF2-40B4-BE49-F238E27FC236}">
                <a16:creationId xmlns:a16="http://schemas.microsoft.com/office/drawing/2014/main" id="{951B305B-A056-499A-8D85-6C414A29C006}"/>
              </a:ext>
            </a:extLst>
          </p:cNvPr>
          <p:cNvSpPr>
            <a:spLocks xmlns:a="http://schemas.openxmlformats.org/drawingml/2006/main" noGrp="1"/>
          </p:cNvSpPr>
          <p:nvPr/>
        </p:nvSpPr>
        <p:spPr>
          <a:xfrm xmlns:a="http://schemas.openxmlformats.org/drawingml/2006/main">
            <a:off x="5553075" y="280035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28" name="RITUAL-movement-4">
            <a:extLst xmlns:a="http://schemas.openxmlformats.org/drawingml/2006/main">
              <a:ext uri="{FF2B5EF4-FFF2-40B4-BE49-F238E27FC236}">
                <a16:creationId xmlns:a16="http://schemas.microsoft.com/office/drawing/2014/main" id="{70A180C8-AA52-457E-96D0-AB0C2E0A1164}"/>
              </a:ext>
            </a:extLst>
          </p:cNvPr>
          <p:cNvSpPr>
            <a:spLocks xmlns:a="http://schemas.openxmlformats.org/drawingml/2006/main" noGrp="1"/>
          </p:cNvSpPr>
          <p:nvPr/>
        </p:nvSpPr>
        <p:spPr>
          <a:xfrm xmlns:a="http://schemas.openxmlformats.org/drawingml/2006/main">
            <a:off x="6696075" y="280035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29" name="RITUAL-movement-6">
            <a:extLst xmlns:a="http://schemas.openxmlformats.org/drawingml/2006/main">
              <a:ext uri="{FF2B5EF4-FFF2-40B4-BE49-F238E27FC236}">
                <a16:creationId xmlns:a16="http://schemas.microsoft.com/office/drawing/2014/main" id="{98FACD5A-C506-45FA-86FC-0674719C1817}"/>
              </a:ext>
            </a:extLst>
          </p:cNvPr>
          <p:cNvSpPr>
            <a:spLocks xmlns:a="http://schemas.openxmlformats.org/drawingml/2006/main" noGrp="1"/>
          </p:cNvSpPr>
          <p:nvPr/>
        </p:nvSpPr>
        <p:spPr>
          <a:xfrm xmlns:a="http://schemas.openxmlformats.org/drawingml/2006/main">
            <a:off x="8982075" y="280035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30" name="CARE-row-label">
            <a:extLst xmlns:a="http://schemas.openxmlformats.org/drawingml/2006/main">
              <a:ext uri="{FF2B5EF4-FFF2-40B4-BE49-F238E27FC236}">
                <a16:creationId xmlns:a16="http://schemas.microsoft.com/office/drawing/2014/main" id="{186ED05E-D7DF-4080-9081-9C5668298542}"/>
              </a:ext>
            </a:extLst>
          </p:cNvPr>
          <p:cNvSpPr>
            <a:spLocks xmlns:a="http://schemas.openxmlformats.org/drawingml/2006/main" noGrp="1"/>
          </p:cNvSpPr>
          <p:nvPr/>
        </p:nvSpPr>
        <p:spPr>
          <a:xfrm xmlns:a="http://schemas.openxmlformats.org/drawingml/2006/main">
            <a:off x="419100" y="3543300"/>
            <a:ext cx="2171700" cy="3810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650">
                <a:solidFill>
                  <a:srgbClr val="171717"/>
                </a:solidFill>
                <a:latin typeface="Helvetica Neue"/>
                <a:ea typeface="Helvetica Neue"/>
                <a:cs typeface="Helvetica Neue"/>
              </a:defRPr>
            </a:pPr>
            <a:r>
              <a:t>◆  CARE</a:t>
            </a:r>
          </a:p>
        </p:txBody>
      </p:sp>
      <p:cxnSp>
        <p:nvCxnSpPr>
          <p:cNvPr id="80" name="CARE-row-guide"/>
          <p:cNvCxnSpPr/>
          <p:nvPr/>
        </p:nvCxnSpPr>
        <p:spPr>
          <a:xfrm xmlns:a="http://schemas.openxmlformats.org/drawingml/2006/main">
            <a:off x="2952750" y="3724275"/>
            <a:ext cx="7905750" cy="286"/>
          </a:xfrm>
          <a:prstGeom xmlns:a="http://schemas.openxmlformats.org/drawingml/2006/main" prst="straightConnector1">
            <a:avLst/>
          </a:prstGeom>
          <a:ln xmlns:a="http://schemas.openxmlformats.org/drawingml/2006/main" w="11430">
            <a:solidFill>
              <a:srgbClr val="B8B2AA"/>
            </a:solidFill>
            <a:prstDash val="solid"/>
          </a:ln>
        </p:spPr>
      </p:cxnSp>
      <p:sp>
        <p:nvSpPr>
          <p:cNvPr id="32" name="CARE-movement-2">
            <a:extLst xmlns:a="http://schemas.openxmlformats.org/drawingml/2006/main">
              <a:ext uri="{FF2B5EF4-FFF2-40B4-BE49-F238E27FC236}">
                <a16:creationId xmlns:a16="http://schemas.microsoft.com/office/drawing/2014/main" id="{02AFD517-43C8-4C9C-9B57-E53702C9DBAC}"/>
              </a:ext>
            </a:extLst>
          </p:cNvPr>
          <p:cNvSpPr>
            <a:spLocks xmlns:a="http://schemas.openxmlformats.org/drawingml/2006/main" noGrp="1"/>
          </p:cNvSpPr>
          <p:nvPr/>
        </p:nvSpPr>
        <p:spPr>
          <a:xfrm xmlns:a="http://schemas.openxmlformats.org/drawingml/2006/main">
            <a:off x="4410075" y="35433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33" name="CARE-movement-3">
            <a:extLst xmlns:a="http://schemas.openxmlformats.org/drawingml/2006/main">
              <a:ext uri="{FF2B5EF4-FFF2-40B4-BE49-F238E27FC236}">
                <a16:creationId xmlns:a16="http://schemas.microsoft.com/office/drawing/2014/main" id="{02DC2EAE-280E-401C-9755-99D39864E4B8}"/>
              </a:ext>
            </a:extLst>
          </p:cNvPr>
          <p:cNvSpPr>
            <a:spLocks xmlns:a="http://schemas.openxmlformats.org/drawingml/2006/main" noGrp="1"/>
          </p:cNvSpPr>
          <p:nvPr/>
        </p:nvSpPr>
        <p:spPr>
          <a:xfrm xmlns:a="http://schemas.openxmlformats.org/drawingml/2006/main">
            <a:off x="5553075" y="35433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34" name="CARE-movement-4">
            <a:extLst xmlns:a="http://schemas.openxmlformats.org/drawingml/2006/main">
              <a:ext uri="{FF2B5EF4-FFF2-40B4-BE49-F238E27FC236}">
                <a16:creationId xmlns:a16="http://schemas.microsoft.com/office/drawing/2014/main" id="{4D6170DE-79C6-4953-AD4D-54292332CD8C}"/>
              </a:ext>
            </a:extLst>
          </p:cNvPr>
          <p:cNvSpPr>
            <a:spLocks xmlns:a="http://schemas.openxmlformats.org/drawingml/2006/main" noGrp="1"/>
          </p:cNvSpPr>
          <p:nvPr/>
        </p:nvSpPr>
        <p:spPr>
          <a:xfrm xmlns:a="http://schemas.openxmlformats.org/drawingml/2006/main">
            <a:off x="6696075" y="35433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35" name="CARE-movement-7">
            <a:extLst xmlns:a="http://schemas.openxmlformats.org/drawingml/2006/main">
              <a:ext uri="{FF2B5EF4-FFF2-40B4-BE49-F238E27FC236}">
                <a16:creationId xmlns:a16="http://schemas.microsoft.com/office/drawing/2014/main" id="{D6C46BA6-2AFB-49D6-ACDA-231BF96486EB}"/>
              </a:ext>
            </a:extLst>
          </p:cNvPr>
          <p:cNvSpPr>
            <a:spLocks xmlns:a="http://schemas.openxmlformats.org/drawingml/2006/main" noGrp="1"/>
          </p:cNvSpPr>
          <p:nvPr/>
        </p:nvSpPr>
        <p:spPr>
          <a:xfrm xmlns:a="http://schemas.openxmlformats.org/drawingml/2006/main">
            <a:off x="10125075" y="35433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36" name="MONEY-row-label">
            <a:extLst xmlns:a="http://schemas.openxmlformats.org/drawingml/2006/main">
              <a:ext uri="{FF2B5EF4-FFF2-40B4-BE49-F238E27FC236}">
                <a16:creationId xmlns:a16="http://schemas.microsoft.com/office/drawing/2014/main" id="{BE207F42-C3C5-4505-8543-3558DCDE76CF}"/>
              </a:ext>
            </a:extLst>
          </p:cNvPr>
          <p:cNvSpPr>
            <a:spLocks xmlns:a="http://schemas.openxmlformats.org/drawingml/2006/main" noGrp="1"/>
          </p:cNvSpPr>
          <p:nvPr/>
        </p:nvSpPr>
        <p:spPr>
          <a:xfrm xmlns:a="http://schemas.openxmlformats.org/drawingml/2006/main">
            <a:off x="419100" y="4286250"/>
            <a:ext cx="2171700" cy="3810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650">
                <a:solidFill>
                  <a:srgbClr val="171717"/>
                </a:solidFill>
                <a:latin typeface="Helvetica Neue"/>
                <a:ea typeface="Helvetica Neue"/>
                <a:cs typeface="Helvetica Neue"/>
              </a:defRPr>
            </a:pPr>
            <a:r>
              <a:t>×  MONEY</a:t>
            </a:r>
          </a:p>
        </p:txBody>
      </p:sp>
      <p:cxnSp>
        <p:nvCxnSpPr>
          <p:cNvPr id="86" name="MONEY-row-guide"/>
          <p:cNvCxnSpPr/>
          <p:nvPr/>
        </p:nvCxnSpPr>
        <p:spPr>
          <a:xfrm xmlns:a="http://schemas.openxmlformats.org/drawingml/2006/main">
            <a:off x="2952750" y="4467225"/>
            <a:ext cx="7905750" cy="286"/>
          </a:xfrm>
          <a:prstGeom xmlns:a="http://schemas.openxmlformats.org/drawingml/2006/main" prst="straightConnector1">
            <a:avLst/>
          </a:prstGeom>
          <a:ln xmlns:a="http://schemas.openxmlformats.org/drawingml/2006/main" w="11430">
            <a:solidFill>
              <a:srgbClr val="B8B2AA"/>
            </a:solidFill>
            <a:prstDash val="solid"/>
          </a:ln>
        </p:spPr>
      </p:cxnSp>
      <p:sp>
        <p:nvSpPr>
          <p:cNvPr id="38" name="MONEY-movement-1">
            <a:extLst xmlns:a="http://schemas.openxmlformats.org/drawingml/2006/main">
              <a:ext uri="{FF2B5EF4-FFF2-40B4-BE49-F238E27FC236}">
                <a16:creationId xmlns:a16="http://schemas.microsoft.com/office/drawing/2014/main" id="{C3B12D92-A3BC-4A15-BC8A-A85DED1AA19C}"/>
              </a:ext>
            </a:extLst>
          </p:cNvPr>
          <p:cNvSpPr>
            <a:spLocks xmlns:a="http://schemas.openxmlformats.org/drawingml/2006/main" noGrp="1"/>
          </p:cNvSpPr>
          <p:nvPr/>
        </p:nvSpPr>
        <p:spPr>
          <a:xfrm xmlns:a="http://schemas.openxmlformats.org/drawingml/2006/main">
            <a:off x="3267075" y="428625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00">
                <a:solidFill>
                  <a:srgbClr val="B83A2D"/>
                </a:solidFill>
                <a:latin typeface="Helvetica Neue"/>
                <a:ea typeface="Helvetica Neue"/>
                <a:cs typeface="Helvetica Neue"/>
              </a:defRPr>
            </a:pPr>
            <a:r>
              <a:t>×</a:t>
            </a:r>
          </a:p>
        </p:txBody>
      </p:sp>
      <p:sp>
        <p:nvSpPr>
          <p:cNvPr id="39" name="MONEY-movement-5">
            <a:extLst xmlns:a="http://schemas.openxmlformats.org/drawingml/2006/main">
              <a:ext uri="{FF2B5EF4-FFF2-40B4-BE49-F238E27FC236}">
                <a16:creationId xmlns:a16="http://schemas.microsoft.com/office/drawing/2014/main" id="{EE3091F6-7843-4EC0-8474-161E8EA05150}"/>
              </a:ext>
            </a:extLst>
          </p:cNvPr>
          <p:cNvSpPr>
            <a:spLocks xmlns:a="http://schemas.openxmlformats.org/drawingml/2006/main" noGrp="1"/>
          </p:cNvSpPr>
          <p:nvPr/>
        </p:nvSpPr>
        <p:spPr>
          <a:xfrm xmlns:a="http://schemas.openxmlformats.org/drawingml/2006/main">
            <a:off x="7839075" y="428625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00">
                <a:solidFill>
                  <a:srgbClr val="B83A2D"/>
                </a:solidFill>
                <a:latin typeface="Helvetica Neue"/>
                <a:ea typeface="Helvetica Neue"/>
                <a:cs typeface="Helvetica Neue"/>
              </a:defRPr>
            </a:pPr>
            <a:r>
              <a:t>×</a:t>
            </a:r>
          </a:p>
        </p:txBody>
      </p:sp>
      <p:sp>
        <p:nvSpPr>
          <p:cNvPr id="40" name="MONEY-movement-6">
            <a:extLst xmlns:a="http://schemas.openxmlformats.org/drawingml/2006/main">
              <a:ext uri="{FF2B5EF4-FFF2-40B4-BE49-F238E27FC236}">
                <a16:creationId xmlns:a16="http://schemas.microsoft.com/office/drawing/2014/main" id="{0684FC74-5246-4BF3-AA8C-C98AD3F6DB84}"/>
              </a:ext>
            </a:extLst>
          </p:cNvPr>
          <p:cNvSpPr>
            <a:spLocks xmlns:a="http://schemas.openxmlformats.org/drawingml/2006/main" noGrp="1"/>
          </p:cNvSpPr>
          <p:nvPr/>
        </p:nvSpPr>
        <p:spPr>
          <a:xfrm xmlns:a="http://schemas.openxmlformats.org/drawingml/2006/main">
            <a:off x="8982075" y="428625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00">
                <a:solidFill>
                  <a:srgbClr val="B83A2D"/>
                </a:solidFill>
                <a:latin typeface="Helvetica Neue"/>
                <a:ea typeface="Helvetica Neue"/>
                <a:cs typeface="Helvetica Neue"/>
              </a:defRPr>
            </a:pPr>
            <a:r>
              <a:t>×</a:t>
            </a:r>
          </a:p>
        </p:txBody>
      </p:sp>
      <p:sp>
        <p:nvSpPr>
          <p:cNvPr id="41" name="MONEY-movement-7">
            <a:extLst xmlns:a="http://schemas.openxmlformats.org/drawingml/2006/main">
              <a:ext uri="{FF2B5EF4-FFF2-40B4-BE49-F238E27FC236}">
                <a16:creationId xmlns:a16="http://schemas.microsoft.com/office/drawing/2014/main" id="{A8B1AD34-5ECA-4BBD-BC48-741BB91F44B7}"/>
              </a:ext>
            </a:extLst>
          </p:cNvPr>
          <p:cNvSpPr>
            <a:spLocks xmlns:a="http://schemas.openxmlformats.org/drawingml/2006/main" noGrp="1"/>
          </p:cNvSpPr>
          <p:nvPr/>
        </p:nvSpPr>
        <p:spPr>
          <a:xfrm xmlns:a="http://schemas.openxmlformats.org/drawingml/2006/main">
            <a:off x="10125075" y="428625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00">
                <a:solidFill>
                  <a:srgbClr val="B83A2D"/>
                </a:solidFill>
                <a:latin typeface="Helvetica Neue"/>
                <a:ea typeface="Helvetica Neue"/>
                <a:cs typeface="Helvetica Neue"/>
              </a:defRPr>
            </a:pPr>
            <a:r>
              <a:t>×</a:t>
            </a:r>
          </a:p>
        </p:txBody>
      </p:sp>
      <p:sp>
        <p:nvSpPr>
          <p:cNvPr id="42" name="SEA-row-label">
            <a:extLst xmlns:a="http://schemas.openxmlformats.org/drawingml/2006/main">
              <a:ext uri="{FF2B5EF4-FFF2-40B4-BE49-F238E27FC236}">
                <a16:creationId xmlns:a16="http://schemas.microsoft.com/office/drawing/2014/main" id="{1A43C1D1-C5FE-43CF-8BC8-B35452809849}"/>
              </a:ext>
            </a:extLst>
          </p:cNvPr>
          <p:cNvSpPr>
            <a:spLocks xmlns:a="http://schemas.openxmlformats.org/drawingml/2006/main" noGrp="1"/>
          </p:cNvSpPr>
          <p:nvPr/>
        </p:nvSpPr>
        <p:spPr>
          <a:xfrm xmlns:a="http://schemas.openxmlformats.org/drawingml/2006/main">
            <a:off x="419100" y="5029200"/>
            <a:ext cx="2171700" cy="3810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650">
                <a:solidFill>
                  <a:srgbClr val="171717"/>
                </a:solidFill>
                <a:latin typeface="Helvetica Neue"/>
                <a:ea typeface="Helvetica Neue"/>
                <a:cs typeface="Helvetica Neue"/>
              </a:defRPr>
            </a:pPr>
            <a:r>
              <a:t>+  SEA</a:t>
            </a:r>
          </a:p>
        </p:txBody>
      </p:sp>
      <p:cxnSp>
        <p:nvCxnSpPr>
          <p:cNvPr id="92" name="SEA-row-guide"/>
          <p:cNvCxnSpPr/>
          <p:nvPr/>
        </p:nvCxnSpPr>
        <p:spPr>
          <a:xfrm xmlns:a="http://schemas.openxmlformats.org/drawingml/2006/main">
            <a:off x="2952750" y="5210175"/>
            <a:ext cx="7905750" cy="286"/>
          </a:xfrm>
          <a:prstGeom xmlns:a="http://schemas.openxmlformats.org/drawingml/2006/main" prst="straightConnector1">
            <a:avLst/>
          </a:prstGeom>
          <a:ln xmlns:a="http://schemas.openxmlformats.org/drawingml/2006/main" w="11430">
            <a:solidFill>
              <a:srgbClr val="B8B2AA"/>
            </a:solidFill>
            <a:prstDash val="solid"/>
          </a:ln>
        </p:spPr>
      </p:cxnSp>
      <p:sp>
        <p:nvSpPr>
          <p:cNvPr id="44" name="SEA-movement-2">
            <a:extLst xmlns:a="http://schemas.openxmlformats.org/drawingml/2006/main">
              <a:ext uri="{FF2B5EF4-FFF2-40B4-BE49-F238E27FC236}">
                <a16:creationId xmlns:a16="http://schemas.microsoft.com/office/drawing/2014/main" id="{2AAD28ED-DE5B-43E4-A609-BE60039711EE}"/>
              </a:ext>
            </a:extLst>
          </p:cNvPr>
          <p:cNvSpPr>
            <a:spLocks xmlns:a="http://schemas.openxmlformats.org/drawingml/2006/main" noGrp="1"/>
          </p:cNvSpPr>
          <p:nvPr/>
        </p:nvSpPr>
        <p:spPr>
          <a:xfrm xmlns:a="http://schemas.openxmlformats.org/drawingml/2006/main">
            <a:off x="4410075" y="50292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00">
                <a:solidFill>
                  <a:srgbClr val="B83A2D"/>
                </a:solidFill>
                <a:latin typeface="Helvetica Neue"/>
                <a:ea typeface="Helvetica Neue"/>
                <a:cs typeface="Helvetica Neue"/>
              </a:defRPr>
            </a:pPr>
            <a:r>
              <a:t>+</a:t>
            </a:r>
          </a:p>
        </p:txBody>
      </p:sp>
      <p:sp>
        <p:nvSpPr>
          <p:cNvPr id="45" name="SEA-movement-4">
            <a:extLst xmlns:a="http://schemas.openxmlformats.org/drawingml/2006/main">
              <a:ext uri="{FF2B5EF4-FFF2-40B4-BE49-F238E27FC236}">
                <a16:creationId xmlns:a16="http://schemas.microsoft.com/office/drawing/2014/main" id="{20204E55-5875-4193-9065-D6D91C3DD058}"/>
              </a:ext>
            </a:extLst>
          </p:cNvPr>
          <p:cNvSpPr>
            <a:spLocks xmlns:a="http://schemas.openxmlformats.org/drawingml/2006/main" noGrp="1"/>
          </p:cNvSpPr>
          <p:nvPr/>
        </p:nvSpPr>
        <p:spPr>
          <a:xfrm xmlns:a="http://schemas.openxmlformats.org/drawingml/2006/main">
            <a:off x="6696075" y="50292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00">
                <a:solidFill>
                  <a:srgbClr val="B83A2D"/>
                </a:solidFill>
                <a:latin typeface="Helvetica Neue"/>
                <a:ea typeface="Helvetica Neue"/>
                <a:cs typeface="Helvetica Neue"/>
              </a:defRPr>
            </a:pPr>
            <a:r>
              <a:t>+</a:t>
            </a:r>
          </a:p>
        </p:txBody>
      </p:sp>
      <p:sp>
        <p:nvSpPr>
          <p:cNvPr id="46" name="SEA-movement-6">
            <a:extLst xmlns:a="http://schemas.openxmlformats.org/drawingml/2006/main">
              <a:ext uri="{FF2B5EF4-FFF2-40B4-BE49-F238E27FC236}">
                <a16:creationId xmlns:a16="http://schemas.microsoft.com/office/drawing/2014/main" id="{5019636B-31FA-4FC7-8E8B-27928A3CF16D}"/>
              </a:ext>
            </a:extLst>
          </p:cNvPr>
          <p:cNvSpPr>
            <a:spLocks xmlns:a="http://schemas.openxmlformats.org/drawingml/2006/main" noGrp="1"/>
          </p:cNvSpPr>
          <p:nvPr/>
        </p:nvSpPr>
        <p:spPr>
          <a:xfrm xmlns:a="http://schemas.openxmlformats.org/drawingml/2006/main">
            <a:off x="8982075" y="50292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00">
                <a:solidFill>
                  <a:srgbClr val="B83A2D"/>
                </a:solidFill>
                <a:latin typeface="Helvetica Neue"/>
                <a:ea typeface="Helvetica Neue"/>
                <a:cs typeface="Helvetica Neue"/>
              </a:defRPr>
            </a:pPr>
            <a:r>
              <a:t>+</a:t>
            </a:r>
          </a:p>
        </p:txBody>
      </p:sp>
      <p:sp>
        <p:nvSpPr>
          <p:cNvPr id="47" name="SEA-movement-7">
            <a:extLst xmlns:a="http://schemas.openxmlformats.org/drawingml/2006/main">
              <a:ext uri="{FF2B5EF4-FFF2-40B4-BE49-F238E27FC236}">
                <a16:creationId xmlns:a16="http://schemas.microsoft.com/office/drawing/2014/main" id="{B50A2CC4-A865-45F3-9176-87225CAC222D}"/>
              </a:ext>
            </a:extLst>
          </p:cNvPr>
          <p:cNvSpPr>
            <a:spLocks xmlns:a="http://schemas.openxmlformats.org/drawingml/2006/main" noGrp="1"/>
          </p:cNvSpPr>
          <p:nvPr/>
        </p:nvSpPr>
        <p:spPr>
          <a:xfrm xmlns:a="http://schemas.openxmlformats.org/drawingml/2006/main">
            <a:off x="10125075" y="50292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00">
                <a:solidFill>
                  <a:srgbClr val="B83A2D"/>
                </a:solidFill>
                <a:latin typeface="Helvetica Neue"/>
                <a:ea typeface="Helvetica Neue"/>
                <a:cs typeface="Helvetica Neue"/>
              </a:defRPr>
            </a:pPr>
            <a:r>
              <a:t>+</a:t>
            </a:r>
          </a:p>
        </p:txBody>
      </p:sp>
      <p:sp>
        <p:nvSpPr>
          <p:cNvPr id="48" name="Matrix-method-note">
            <a:extLst xmlns:a="http://schemas.openxmlformats.org/drawingml/2006/main">
              <a:ext uri="{FF2B5EF4-FFF2-40B4-BE49-F238E27FC236}">
                <a16:creationId xmlns:a16="http://schemas.microsoft.com/office/drawing/2014/main" id="{6AEF2B84-31E2-46E2-9E25-16D69C97B453}"/>
              </a:ext>
            </a:extLst>
          </p:cNvPr>
          <p:cNvSpPr>
            <a:spLocks xmlns:a="http://schemas.openxmlformats.org/drawingml/2006/main" noGrp="1"/>
          </p:cNvSpPr>
          <p:nvPr/>
        </p:nvSpPr>
        <p:spPr>
          <a:xfrm xmlns:a="http://schemas.openxmlformats.org/drawingml/2006/main">
            <a:off x="419100" y="5848350"/>
            <a:ext cx="1019175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050">
                <a:solidFill>
                  <a:srgbClr val="5F5A54"/>
                </a:solidFill>
                <a:latin typeface="Helvetica Neue"/>
                <a:ea typeface="Helvetica Neue"/>
                <a:cs typeface="Helvetica Neue"/>
              </a:defRPr>
            </a:pPr>
            <a:r>
              <a:t>Distinct symbols keep the five relations legible without implying that one relation is stronger than another.</a:t>
            </a:r>
          </a:p>
        </p:txBody>
      </p:sp>
      <p:sp>
        <p:nvSpPr>
          <p:cNvPr id="49" name="Matrix-footer">
            <a:extLst xmlns:a="http://schemas.openxmlformats.org/drawingml/2006/main">
              <a:ext uri="{FF2B5EF4-FFF2-40B4-BE49-F238E27FC236}">
                <a16:creationId xmlns:a16="http://schemas.microsoft.com/office/drawing/2014/main" id="{438A613F-FC74-47E3-9529-08D8E8A33BD4}"/>
              </a:ext>
            </a:extLst>
          </p:cNvPr>
          <p:cNvSpPr>
            <a:spLocks xmlns:a="http://schemas.openxmlformats.org/drawingml/2006/main" noGrp="1"/>
          </p:cNvSpPr>
          <p:nvPr/>
        </p:nvSpPr>
        <p:spPr>
          <a:xfrm xmlns:a="http://schemas.openxmlformats.org/drawingml/2006/main">
            <a:off x="11277600" y="6276975"/>
            <a:ext cx="523875" cy="247650"/>
          </a:xfrm>
          <a:prstGeom xmlns:a="http://schemas.openxmlformats.org/drawingml/2006/main" prst="rect">
            <a:avLst/>
          </a:prstGeom>
        </p:spPr>
        <p:txBody>
          <a:bodyPr xmlns:a="http://schemas.openxmlformats.org/drawingml/2006/main" wrap="square" lIns="0" tIns="0" rIns="0" bIns="0" anchor="b">
            <a:normAutofit fontScale="100000"/>
          </a:bodyPr>
          <a:lstStyle xmlns:a="http://schemas.openxmlformats.org/drawingml/2006/main"/>
          <a:p xmlns:a="http://schemas.openxmlformats.org/drawingml/2006/main">
            <a:pPr algn="r">
              <a:defRPr sz="1000">
                <a:solidFill>
                  <a:srgbClr val="171717"/>
                </a:solidFill>
                <a:latin typeface="Helvetica Neue"/>
                <a:ea typeface="Helvetica Neue"/>
                <a:cs typeface="Helvetica Neue"/>
              </a:defRPr>
            </a:pPr>
            <a:r>
              <a:t>8</a:t>
            </a:r>
          </a:p>
        </p:txBody>
      </p:sp>
    </p:spTree>
    <p:extLst>
      <p:ext uri="{BB962C8B-B14F-4D97-AF65-F5344CB8AC3E}">
        <p14:creationId xmlns:p14="http://schemas.microsoft.com/office/powerpoint/2010/main" val="1347070207"/>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sp>
        <p:nvSpPr>
          <p:cNvPr id="1" name="Google-Shape-532-p58-2">
            <a:extLst xmlns:a="http://schemas.openxmlformats.org/drawingml/2006/main">
              <a:ext uri="{FF2B5EF4-FFF2-40B4-BE49-F238E27FC236}">
                <a16:creationId xmlns:a16="http://schemas.microsoft.com/office/drawing/2014/main" id="{A4EDA9C9-E96C-41B2-BB41-033500A9C4BA}"/>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9</a:t>
            </a:r>
          </a:p>
        </p:txBody>
      </p:sp>
      <p:sp>
        <p:nvSpPr>
          <p:cNvPr id="2" name="Google-Shape-533-p58-3">
            <a:extLst xmlns:a="http://schemas.openxmlformats.org/drawingml/2006/main">
              <a:ext uri="{FF2B5EF4-FFF2-40B4-BE49-F238E27FC236}">
                <a16:creationId xmlns:a16="http://schemas.microsoft.com/office/drawing/2014/main" id="{E8D17AE9-15A1-41D9-9FA1-63758A17CDDB}"/>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People must not collapse into roles</a:t>
            </a:r>
          </a:p>
        </p:txBody>
      </p:sp>
      <p:sp>
        <p:nvSpPr>
          <p:cNvPr id="3" name="Rounded-Rectangle-6-4">
            <a:extLst xmlns:a="http://schemas.openxmlformats.org/drawingml/2006/main">
              <a:ext uri="{FF2B5EF4-FFF2-40B4-BE49-F238E27FC236}">
                <a16:creationId xmlns:a16="http://schemas.microsoft.com/office/drawing/2014/main" id="{BC1AC472-706F-4766-B4B4-B400B1F5EB42}"/>
              </a:ext>
            </a:extLst>
          </p:cNvPr>
          <p:cNvSpPr>
            <a:spLocks xmlns:a="http://schemas.openxmlformats.org/drawingml/2006/main" noGrp="1"/>
          </p:cNvSpPr>
          <p:nvPr/>
        </p:nvSpPr>
        <p:spPr>
          <a:xfrm xmlns:a="http://schemas.openxmlformats.org/drawingml/2006/main">
            <a:off x="6264402"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4" name="Content-Placeholder-10-5">
            <a:extLst xmlns:a="http://schemas.openxmlformats.org/drawingml/2006/main">
              <a:ext uri="{FF2B5EF4-FFF2-40B4-BE49-F238E27FC236}">
                <a16:creationId xmlns:a16="http://schemas.microsoft.com/office/drawing/2014/main" id="{DE745A40-59E0-4B02-A533-E79FE3AD2591}"/>
              </a:ext>
            </a:extLst>
          </p:cNvPr>
          <p:cNvSpPr>
            <a:spLocks xmlns:a="http://schemas.openxmlformats.org/drawingml/2006/main" noGrp="1"/>
          </p:cNvSpPr>
          <p:nvPr/>
        </p:nvSpPr>
        <p:spPr>
          <a:xfrm xmlns:a="http://schemas.openxmlformats.org/drawingml/2006/main">
            <a:off x="6561677" y="266480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MULLIGAN</a:t>
            </a:r>
          </a:p>
          <a:p xmlns:a="http://schemas.openxmlformats.org/drawingml/2006/main">
            <a:pPr algn="l">
              <a:defRPr sz="2400">
                <a:solidFill>
                  <a:srgbClr val="000000"/>
                </a:solidFill>
                <a:latin typeface="Helvetica Neue"/>
                <a:ea typeface="Helvetica Neue"/>
                <a:cs typeface="Helvetica Neue"/>
              </a:defRPr>
            </a:pPr>
            <a:r>
              <a:t>Care, wit, injury, command, social motion, incomplete motive.</a:t>
            </a:r>
          </a:p>
        </p:txBody>
      </p:sp>
      <p:sp>
        <p:nvSpPr>
          <p:cNvPr id="5" name="Rounded-Rectangle-8-6">
            <a:extLst xmlns:a="http://schemas.openxmlformats.org/drawingml/2006/main">
              <a:ext uri="{FF2B5EF4-FFF2-40B4-BE49-F238E27FC236}">
                <a16:creationId xmlns:a16="http://schemas.microsoft.com/office/drawing/2014/main" id="{9F50F368-C379-4389-B736-537BF0A5812A}"/>
              </a:ext>
            </a:extLst>
          </p:cNvPr>
          <p:cNvSpPr>
            <a:spLocks xmlns:a="http://schemas.openxmlformats.org/drawingml/2006/main" noGrp="1"/>
          </p:cNvSpPr>
          <p:nvPr/>
        </p:nvSpPr>
        <p:spPr>
          <a:xfrm xmlns:a="http://schemas.openxmlformats.org/drawingml/2006/main">
            <a:off x="409004"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6" name="Content-Placeholder-10-7">
            <a:extLst xmlns:a="http://schemas.openxmlformats.org/drawingml/2006/main">
              <a:ext uri="{FF2B5EF4-FFF2-40B4-BE49-F238E27FC236}">
                <a16:creationId xmlns:a16="http://schemas.microsoft.com/office/drawing/2014/main" id="{6935450D-0B9A-4E6F-9CBB-E02D1B3ED66B}"/>
              </a:ext>
            </a:extLst>
          </p:cNvPr>
          <p:cNvSpPr>
            <a:spLocks xmlns:a="http://schemas.openxmlformats.org/drawingml/2006/main" noGrp="1"/>
          </p:cNvSpPr>
          <p:nvPr/>
        </p:nvSpPr>
        <p:spPr>
          <a:xfrm xmlns:a="http://schemas.openxmlformats.org/drawingml/2006/main">
            <a:off x="706279" y="2664809"/>
            <a:ext cx="4986909" cy="1048417"/>
          </a:xfrm>
          <a:prstGeom xmlns:a="http://schemas.openxmlformats.org/drawingml/2006/main" prst="rect">
            <a:avLst/>
          </a:prstGeom>
        </p:spPr>
        <p:txBody>
          <a:bodyPr xmlns:a="http://schemas.openxmlformats.org/drawingml/2006/main" lIns="0" tIns="0" rIns="0" bIns="0">
            <a:normAutofit fontScale="93164"/>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STEPHEN</a:t>
            </a:r>
          </a:p>
          <a:p xmlns:a="http://schemas.openxmlformats.org/drawingml/2006/main">
            <a:pPr algn="l">
              <a:defRPr sz="2400">
                <a:solidFill>
                  <a:srgbClr val="000000"/>
                </a:solidFill>
                <a:latin typeface="Helvetica Neue"/>
                <a:ea typeface="Helvetica Neue"/>
                <a:cs typeface="Helvetica Neue"/>
              </a:defRPr>
            </a:pPr>
            <a:r>
              <a:t>Fear, grief, resistance, dependence—and a charged judgment.</a:t>
            </a:r>
          </a:p>
        </p:txBody>
      </p:sp>
      <p:sp>
        <p:nvSpPr>
          <p:cNvPr id="7" name="Rounded-Rectangle-1-8">
            <a:extLst xmlns:a="http://schemas.openxmlformats.org/drawingml/2006/main">
              <a:ext uri="{FF2B5EF4-FFF2-40B4-BE49-F238E27FC236}">
                <a16:creationId xmlns:a16="http://schemas.microsoft.com/office/drawing/2014/main" id="{DFEAA329-10D5-433D-BD25-1777E931ED14}"/>
              </a:ext>
            </a:extLst>
          </p:cNvPr>
          <p:cNvSpPr>
            <a:spLocks xmlns:a="http://schemas.openxmlformats.org/drawingml/2006/main" noGrp="1"/>
          </p:cNvSpPr>
          <p:nvPr/>
        </p:nvSpPr>
        <p:spPr>
          <a:xfrm xmlns:a="http://schemas.openxmlformats.org/drawingml/2006/main">
            <a:off x="6264402" y="437007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8" name="Content-Placeholder-10-9">
            <a:extLst xmlns:a="http://schemas.openxmlformats.org/drawingml/2006/main">
              <a:ext uri="{FF2B5EF4-FFF2-40B4-BE49-F238E27FC236}">
                <a16:creationId xmlns:a16="http://schemas.microsoft.com/office/drawing/2014/main" id="{D7C77573-21D9-4ACB-B6E8-61DD8F8164AC}"/>
              </a:ext>
            </a:extLst>
          </p:cNvPr>
          <p:cNvSpPr>
            <a:spLocks xmlns:a="http://schemas.openxmlformats.org/drawingml/2006/main" noGrp="1"/>
          </p:cNvSpPr>
          <p:nvPr/>
        </p:nvSpPr>
        <p:spPr>
          <a:xfrm xmlns:a="http://schemas.openxmlformats.org/drawingml/2006/main">
            <a:off x="6561677" y="466505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MAY + MILKWOMAN</a:t>
            </a:r>
          </a:p>
          <a:p xmlns:a="http://schemas.openxmlformats.org/drawingml/2006/main">
            <a:pPr algn="l">
              <a:defRPr sz="2400">
                <a:solidFill>
                  <a:srgbClr val="000000"/>
                </a:solidFill>
                <a:latin typeface="Helvetica Neue"/>
                <a:ea typeface="Helvetica Neue"/>
                <a:cs typeface="Helvetica Neue"/>
              </a:defRPr>
            </a:pPr>
            <a:r>
              <a:t>One exceeds the men’s conflict; one is a worker before an emblem.</a:t>
            </a:r>
          </a:p>
        </p:txBody>
      </p:sp>
      <p:sp>
        <p:nvSpPr>
          <p:cNvPr id="9" name="Rounded-Rectangle-3-10">
            <a:extLst xmlns:a="http://schemas.openxmlformats.org/drawingml/2006/main">
              <a:ext uri="{FF2B5EF4-FFF2-40B4-BE49-F238E27FC236}">
                <a16:creationId xmlns:a16="http://schemas.microsoft.com/office/drawing/2014/main" id="{C66A1950-C1AC-476A-970B-4FF3622E60FF}"/>
              </a:ext>
            </a:extLst>
          </p:cNvPr>
          <p:cNvSpPr>
            <a:spLocks xmlns:a="http://schemas.openxmlformats.org/drawingml/2006/main" noGrp="1"/>
          </p:cNvSpPr>
          <p:nvPr/>
        </p:nvSpPr>
        <p:spPr>
          <a:xfrm xmlns:a="http://schemas.openxmlformats.org/drawingml/2006/main">
            <a:off x="409004" y="437007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10" name="Content-Placeholder-10-11">
            <a:extLst xmlns:a="http://schemas.openxmlformats.org/drawingml/2006/main">
              <a:ext uri="{FF2B5EF4-FFF2-40B4-BE49-F238E27FC236}">
                <a16:creationId xmlns:a16="http://schemas.microsoft.com/office/drawing/2014/main" id="{4D657538-8919-4462-AAE4-044031DC3B12}"/>
              </a:ext>
            </a:extLst>
          </p:cNvPr>
          <p:cNvSpPr>
            <a:spLocks xmlns:a="http://schemas.openxmlformats.org/drawingml/2006/main" noGrp="1"/>
          </p:cNvSpPr>
          <p:nvPr/>
        </p:nvSpPr>
        <p:spPr>
          <a:xfrm xmlns:a="http://schemas.openxmlformats.org/drawingml/2006/main">
            <a:off x="706279" y="466505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HAINES</a:t>
            </a:r>
          </a:p>
          <a:p xmlns:a="http://schemas.openxmlformats.org/drawingml/2006/main">
            <a:pPr algn="l">
              <a:defRPr sz="2400">
                <a:solidFill>
                  <a:srgbClr val="000000"/>
                </a:solidFill>
                <a:latin typeface="Helvetica Neue"/>
                <a:ea typeface="Helvetica Neue"/>
                <a:cs typeface="Helvetica Neue"/>
              </a:defRPr>
            </a:pPr>
            <a:r>
              <a:t>Curiosity, access, collection, courtesy, prejudice.</a:t>
            </a:r>
          </a:p>
        </p:txBody>
      </p:sp>
      <p:sp>
        <p:nvSpPr>
          <p:cNvPr id="11" name="Content-Placeholder-15-12">
            <a:extLst xmlns:a="http://schemas.openxmlformats.org/drawingml/2006/main">
              <a:ext uri="{FF2B5EF4-FFF2-40B4-BE49-F238E27FC236}">
                <a16:creationId xmlns:a16="http://schemas.microsoft.com/office/drawing/2014/main" id="{BDCAF655-DE1F-46A2-90FD-D72D14C1E961}"/>
              </a:ext>
            </a:extLst>
          </p:cNvPr>
          <p:cNvSpPr>
            <a:spLocks xmlns:a="http://schemas.openxmlformats.org/drawingml/2006/main" noGrp="1"/>
          </p:cNvSpPr>
          <p:nvPr/>
        </p:nvSpPr>
        <p:spPr>
          <a:xfrm xmlns:a="http://schemas.openxmlformats.org/drawingml/2006/main">
            <a:off x="400907" y="1057466"/>
            <a:ext cx="11404568" cy="1012222"/>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Focal pressure is not impartial authority; limited access demands restraint.</a:t>
            </a:r>
          </a:p>
          <a:p xmlns:a="http://schemas.openxmlformats.org/drawingml/2006/main">
            <a:pPr algn="l">
              <a:defRPr sz="1600">
                <a:solidFill>
                  <a:srgbClr val="000000"/>
                </a:solidFill>
                <a:latin typeface="Helvetica Neue"/>
                <a:ea typeface="Helvetica Neue"/>
                <a:cs typeface="Helvetica Neue"/>
              </a:defRPr>
            </a:pPr>
            <a:r>
              <a:t>No portrait, diagnosis, or national emblem substitutes for a person.</a:t>
            </a:r>
          </a:p>
        </p:txBody>
      </p:sp>
    </p:spTree>
    <p:extLst>
      <p:ext uri="{BB962C8B-B14F-4D97-AF65-F5344CB8AC3E}">
        <p14:creationId xmlns:p14="http://schemas.microsoft.com/office/powerpoint/2010/main" val="538372397"/>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sp>
        <p:nvSpPr>
          <p:cNvPr id="1" name="Google-Shape-532-p58-2">
            <a:extLst xmlns:a="http://schemas.openxmlformats.org/drawingml/2006/main">
              <a:ext uri="{FF2B5EF4-FFF2-40B4-BE49-F238E27FC236}">
                <a16:creationId xmlns:a16="http://schemas.microsoft.com/office/drawing/2014/main" id="{2F92D0D0-4ED6-49EF-A005-3D78213FB1AE}"/>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9P1</a:t>
            </a:r>
          </a:p>
        </p:txBody>
      </p:sp>
      <p:sp>
        <p:nvSpPr>
          <p:cNvPr id="2" name="Google-Shape-533-p58-3">
            <a:extLst xmlns:a="http://schemas.openxmlformats.org/drawingml/2006/main">
              <a:ext uri="{FF2B5EF4-FFF2-40B4-BE49-F238E27FC236}">
                <a16:creationId xmlns:a16="http://schemas.microsoft.com/office/drawing/2014/main" id="{8E1D6BC1-9AEE-4026-B734-AB832BEDFEE8}"/>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9P1 · Presenter depth · dignity is an analytical constraint</a:t>
            </a:r>
          </a:p>
        </p:txBody>
      </p:sp>
      <p:sp>
        <p:nvSpPr>
          <p:cNvPr id="3" name="Rounded-Rectangle-6-4">
            <a:extLst xmlns:a="http://schemas.openxmlformats.org/drawingml/2006/main">
              <a:ext uri="{FF2B5EF4-FFF2-40B4-BE49-F238E27FC236}">
                <a16:creationId xmlns:a16="http://schemas.microsoft.com/office/drawing/2014/main" id="{CC01AC74-B4D9-4016-9B55-C09402A45233}"/>
              </a:ext>
            </a:extLst>
          </p:cNvPr>
          <p:cNvSpPr>
            <a:spLocks xmlns:a="http://schemas.openxmlformats.org/drawingml/2006/main" noGrp="1"/>
          </p:cNvSpPr>
          <p:nvPr/>
        </p:nvSpPr>
        <p:spPr>
          <a:xfrm xmlns:a="http://schemas.openxmlformats.org/drawingml/2006/main">
            <a:off x="6264402"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4" name="Content-Placeholder-10-5">
            <a:extLst xmlns:a="http://schemas.openxmlformats.org/drawingml/2006/main">
              <a:ext uri="{FF2B5EF4-FFF2-40B4-BE49-F238E27FC236}">
                <a16:creationId xmlns:a16="http://schemas.microsoft.com/office/drawing/2014/main" id="{C9058726-61FF-4D93-9573-6682A8DD56AD}"/>
              </a:ext>
            </a:extLst>
          </p:cNvPr>
          <p:cNvSpPr>
            <a:spLocks xmlns:a="http://schemas.openxmlformats.org/drawingml/2006/main" noGrp="1"/>
          </p:cNvSpPr>
          <p:nvPr/>
        </p:nvSpPr>
        <p:spPr>
          <a:xfrm xmlns:a="http://schemas.openxmlformats.org/drawingml/2006/main">
            <a:off x="6561677" y="266480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DO NOT INSTRUMENTALIZE</a:t>
            </a:r>
          </a:p>
          <a:p xmlns:a="http://schemas.openxmlformats.org/drawingml/2006/main">
            <a:pPr algn="l">
              <a:defRPr sz="2400">
                <a:solidFill>
                  <a:srgbClr val="000000"/>
                </a:solidFill>
                <a:latin typeface="Helvetica Neue"/>
                <a:ea typeface="Helvetica Neue"/>
                <a:cs typeface="Helvetica Neue"/>
              </a:defRPr>
            </a:pPr>
            <a:r>
              <a:t>May and the drowned man are not proof tokens between systems.</a:t>
            </a:r>
          </a:p>
        </p:txBody>
      </p:sp>
      <p:sp>
        <p:nvSpPr>
          <p:cNvPr id="5" name="Rounded-Rectangle-8-6">
            <a:extLst xmlns:a="http://schemas.openxmlformats.org/drawingml/2006/main">
              <a:ext uri="{FF2B5EF4-FFF2-40B4-BE49-F238E27FC236}">
                <a16:creationId xmlns:a16="http://schemas.microsoft.com/office/drawing/2014/main" id="{0ABA1246-ABFA-43C2-A5DC-D4819AF6189F}"/>
              </a:ext>
            </a:extLst>
          </p:cNvPr>
          <p:cNvSpPr>
            <a:spLocks xmlns:a="http://schemas.openxmlformats.org/drawingml/2006/main" noGrp="1"/>
          </p:cNvSpPr>
          <p:nvPr/>
        </p:nvSpPr>
        <p:spPr>
          <a:xfrm xmlns:a="http://schemas.openxmlformats.org/drawingml/2006/main">
            <a:off x="409004"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6" name="Content-Placeholder-10-7">
            <a:extLst xmlns:a="http://schemas.openxmlformats.org/drawingml/2006/main">
              <a:ext uri="{FF2B5EF4-FFF2-40B4-BE49-F238E27FC236}">
                <a16:creationId xmlns:a16="http://schemas.microsoft.com/office/drawing/2014/main" id="{B225868D-8F9B-4A7B-A359-BD5F99B10713}"/>
              </a:ext>
            </a:extLst>
          </p:cNvPr>
          <p:cNvSpPr>
            <a:spLocks xmlns:a="http://schemas.openxmlformats.org/drawingml/2006/main" noGrp="1"/>
          </p:cNvSpPr>
          <p:nvPr/>
        </p:nvSpPr>
        <p:spPr>
          <a:xfrm xmlns:a="http://schemas.openxmlformats.org/drawingml/2006/main">
            <a:off x="706279" y="266480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DO NOT DIAGNOSE</a:t>
            </a:r>
          </a:p>
          <a:p xmlns:a="http://schemas.openxmlformats.org/drawingml/2006/main">
            <a:pPr algn="l">
              <a:defRPr sz="2400">
                <a:solidFill>
                  <a:srgbClr val="000000"/>
                </a:solidFill>
                <a:latin typeface="Helvetica Neue"/>
                <a:ea typeface="Helvetica Neue"/>
                <a:cs typeface="Helvetica Neue"/>
              </a:defRPr>
            </a:pPr>
            <a:r>
              <a:t>Describe represented fear, grief, guilt, resistance, and dependence.</a:t>
            </a:r>
          </a:p>
        </p:txBody>
      </p:sp>
      <p:sp>
        <p:nvSpPr>
          <p:cNvPr id="7" name="Rounded-Rectangle-1-8">
            <a:extLst xmlns:a="http://schemas.openxmlformats.org/drawingml/2006/main">
              <a:ext uri="{FF2B5EF4-FFF2-40B4-BE49-F238E27FC236}">
                <a16:creationId xmlns:a16="http://schemas.microsoft.com/office/drawing/2014/main" id="{84BE64DA-264E-4729-A6B3-15D09DC0FE3C}"/>
              </a:ext>
            </a:extLst>
          </p:cNvPr>
          <p:cNvSpPr>
            <a:spLocks xmlns:a="http://schemas.openxmlformats.org/drawingml/2006/main" noGrp="1"/>
          </p:cNvSpPr>
          <p:nvPr/>
        </p:nvSpPr>
        <p:spPr>
          <a:xfrm xmlns:a="http://schemas.openxmlformats.org/drawingml/2006/main">
            <a:off x="6264402" y="437007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8" name="Content-Placeholder-10-9">
            <a:extLst xmlns:a="http://schemas.openxmlformats.org/drawingml/2006/main">
              <a:ext uri="{FF2B5EF4-FFF2-40B4-BE49-F238E27FC236}">
                <a16:creationId xmlns:a16="http://schemas.microsoft.com/office/drawing/2014/main" id="{FE5D9FE3-9F0C-498B-984A-92C3DE8168D2}"/>
              </a:ext>
            </a:extLst>
          </p:cNvPr>
          <p:cNvSpPr>
            <a:spLocks xmlns:a="http://schemas.openxmlformats.org/drawingml/2006/main" noGrp="1"/>
          </p:cNvSpPr>
          <p:nvPr/>
        </p:nvSpPr>
        <p:spPr>
          <a:xfrm xmlns:a="http://schemas.openxmlformats.org/drawingml/2006/main">
            <a:off x="6561677" y="466505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BEGIN WITH LABOUR</a:t>
            </a:r>
          </a:p>
          <a:p xmlns:a="http://schemas.openxmlformats.org/drawingml/2006/main">
            <a:pPr algn="l">
              <a:defRPr sz="2400">
                <a:solidFill>
                  <a:srgbClr val="000000"/>
                </a:solidFill>
                <a:latin typeface="Helvetica Neue"/>
                <a:ea typeface="Helvetica Neue"/>
                <a:cs typeface="Helvetica Neue"/>
              </a:defRPr>
            </a:pPr>
            <a:r>
              <a:t>The milkwoman is a worker before she becomes an emblem.</a:t>
            </a:r>
          </a:p>
        </p:txBody>
      </p:sp>
      <p:sp>
        <p:nvSpPr>
          <p:cNvPr id="9" name="Rounded-Rectangle-3-10">
            <a:extLst xmlns:a="http://schemas.openxmlformats.org/drawingml/2006/main">
              <a:ext uri="{FF2B5EF4-FFF2-40B4-BE49-F238E27FC236}">
                <a16:creationId xmlns:a16="http://schemas.microsoft.com/office/drawing/2014/main" id="{FEA3FBDD-4AE4-4F9C-82FA-D68329348F3D}"/>
              </a:ext>
            </a:extLst>
          </p:cNvPr>
          <p:cNvSpPr>
            <a:spLocks xmlns:a="http://schemas.openxmlformats.org/drawingml/2006/main" noGrp="1"/>
          </p:cNvSpPr>
          <p:nvPr/>
        </p:nvSpPr>
        <p:spPr>
          <a:xfrm xmlns:a="http://schemas.openxmlformats.org/drawingml/2006/main">
            <a:off x="409004" y="437007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10" name="Content-Placeholder-10-11">
            <a:extLst xmlns:a="http://schemas.openxmlformats.org/drawingml/2006/main">
              <a:ext uri="{FF2B5EF4-FFF2-40B4-BE49-F238E27FC236}">
                <a16:creationId xmlns:a16="http://schemas.microsoft.com/office/drawing/2014/main" id="{8B0C9746-BB7F-4E30-ABB1-A55212C4CA00}"/>
              </a:ext>
            </a:extLst>
          </p:cNvPr>
          <p:cNvSpPr>
            <a:spLocks xmlns:a="http://schemas.openxmlformats.org/drawingml/2006/main" noGrp="1"/>
          </p:cNvSpPr>
          <p:nvPr/>
        </p:nvSpPr>
        <p:spPr>
          <a:xfrm xmlns:a="http://schemas.openxmlformats.org/drawingml/2006/main">
            <a:off x="706279" y="466505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DO NOT ESSENTIALIZE</a:t>
            </a:r>
          </a:p>
          <a:p xmlns:a="http://schemas.openxmlformats.org/drawingml/2006/main">
            <a:pPr algn="l">
              <a:defRPr sz="2400">
                <a:solidFill>
                  <a:srgbClr val="000000"/>
                </a:solidFill>
                <a:latin typeface="Helvetica Neue"/>
                <a:ea typeface="Helvetica Neue"/>
                <a:cs typeface="Helvetica Neue"/>
              </a:defRPr>
            </a:pPr>
            <a:r>
              <a:t>Haines is not a national essence; Mulligan is not a fixed villain.</a:t>
            </a:r>
          </a:p>
        </p:txBody>
      </p:sp>
      <p:sp>
        <p:nvSpPr>
          <p:cNvPr id="11" name="Content-Placeholder-15-12">
            <a:extLst xmlns:a="http://schemas.openxmlformats.org/drawingml/2006/main">
              <a:ext uri="{FF2B5EF4-FFF2-40B4-BE49-F238E27FC236}">
                <a16:creationId xmlns:a16="http://schemas.microsoft.com/office/drawing/2014/main" id="{EA2D7CC9-AA41-4F72-9BF2-38F4CCBC6485}"/>
              </a:ext>
            </a:extLst>
          </p:cNvPr>
          <p:cNvSpPr>
            <a:spLocks xmlns:a="http://schemas.openxmlformats.org/drawingml/2006/main" noGrp="1"/>
          </p:cNvSpPr>
          <p:nvPr/>
        </p:nvSpPr>
        <p:spPr>
          <a:xfrm xmlns:a="http://schemas.openxmlformats.org/drawingml/2006/main">
            <a:off x="400907" y="1057466"/>
            <a:ext cx="11404568" cy="1012222"/>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Dignity does not stop interpretation. It makes interpretation answerable.</a:t>
            </a:r>
          </a:p>
          <a:p xmlns:a="http://schemas.openxmlformats.org/drawingml/2006/main">
            <a:pPr algn="l">
              <a:defRPr sz="1600">
                <a:solidFill>
                  <a:srgbClr val="000000"/>
                </a:solidFill>
                <a:latin typeface="Helvetica Neue"/>
                <a:ea typeface="Helvetica Neue"/>
                <a:cs typeface="Helvetica Neue"/>
              </a:defRPr>
            </a:pPr>
            <a:r>
              <a:t>The architecture of the argument must resist reduction.</a:t>
            </a:r>
          </a:p>
        </p:txBody>
      </p:sp>
    </p:spTree>
    <p:extLst>
      <p:ext uri="{BB962C8B-B14F-4D97-AF65-F5344CB8AC3E}">
        <p14:creationId xmlns:p14="http://schemas.microsoft.com/office/powerpoint/2010/main" val="852647304"/>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sp>
        <p:nvSpPr>
          <p:cNvPr id="1" name="Google-Shape-534-p58-1">
            <a:extLst xmlns:a="http://schemas.openxmlformats.org/drawingml/2006/main">
              <a:ext uri="{FF2B5EF4-FFF2-40B4-BE49-F238E27FC236}">
                <a16:creationId xmlns:a16="http://schemas.microsoft.com/office/drawing/2014/main" id="{3DBAB474-2BD7-4682-AEE1-FDC30212C346}"/>
              </a:ext>
            </a:extLst>
          </p:cNvPr>
          <p:cNvSpPr>
            <a:spLocks xmlns:a="http://schemas.openxmlformats.org/drawingml/2006/main" noGrp="1"/>
          </p:cNvSpPr>
          <p:nvPr/>
        </p:nvSpPr>
        <p:spPr>
          <a:xfrm xmlns:a="http://schemas.openxmlformats.org/drawingml/2006/main">
            <a:off x="393668" y="1838801"/>
            <a:ext cx="5533168" cy="4155567"/>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THE MODEL HELPS WHEN…</a:t>
            </a:r>
          </a:p>
          <a:p xmlns:a="http://schemas.openxmlformats.org/drawingml/2006/main">
            <a:pPr algn="l">
              <a:defRPr sz="2400">
                <a:solidFill>
                  <a:srgbClr val="000000"/>
                </a:solidFill>
                <a:latin typeface="Helvetica Neue"/>
                <a:ea typeface="Helvetica Neue"/>
                <a:cs typeface="Helvetica Neue"/>
              </a:defRPr>
            </a:pPr>
            <a:r>
              <a:t>it notices how speech changes practical relations.</a:t>
            </a:r>
          </a:p>
          <a:p xmlns:a="http://schemas.openxmlformats.org/drawingml/2006/main">
            <a:pPr algn="l">
              <a:defRPr sz="2400">
                <a:solidFill>
                  <a:srgbClr val="000000"/>
                </a:solidFill>
                <a:latin typeface="Helvetica Neue"/>
                <a:ea typeface="Helvetica Neue"/>
                <a:cs typeface="Helvetica Neue"/>
              </a:defRPr>
            </a:pPr>
            <a:r>
              <a:t>it keeps care and coercion, pleasure and injury together.</a:t>
            </a:r>
          </a:p>
          <a:p xmlns:a="http://schemas.openxmlformats.org/drawingml/2006/main">
            <a:pPr algn="l">
              <a:defRPr sz="2400">
                <a:solidFill>
                  <a:srgbClr val="000000"/>
                </a:solidFill>
                <a:latin typeface="Helvetica Neue"/>
                <a:ea typeface="Helvetica Neue"/>
                <a:cs typeface="Helvetica Neue"/>
              </a:defRPr>
            </a:pPr>
            <a:r>
              <a:t>it returns every pressure to represented action.</a:t>
            </a:r>
          </a:p>
        </p:txBody>
      </p:sp>
      <p:sp>
        <p:nvSpPr>
          <p:cNvPr id="2" name="Google-Shape-532-p58-3">
            <a:extLst xmlns:a="http://schemas.openxmlformats.org/drawingml/2006/main">
              <a:ext uri="{FF2B5EF4-FFF2-40B4-BE49-F238E27FC236}">
                <a16:creationId xmlns:a16="http://schemas.microsoft.com/office/drawing/2014/main" id="{D4BEC361-7E29-49A0-9DE8-338E3B90A933}"/>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10</a:t>
            </a:r>
          </a:p>
        </p:txBody>
      </p:sp>
      <p:sp>
        <p:nvSpPr>
          <p:cNvPr id="3" name="Google-Shape-533-p58-4">
            <a:extLst xmlns:a="http://schemas.openxmlformats.org/drawingml/2006/main">
              <a:ext uri="{FF2B5EF4-FFF2-40B4-BE49-F238E27FC236}">
                <a16:creationId xmlns:a16="http://schemas.microsoft.com/office/drawing/2014/main" id="{5DE7EE6C-D9AA-4604-9D2A-533ECB8897C4}"/>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The model must survive its counter-reading</a:t>
            </a:r>
          </a:p>
        </p:txBody>
      </p:sp>
      <p:sp>
        <p:nvSpPr>
          <p:cNvPr id="4" name="Google-Shape-534-p58-5">
            <a:extLst xmlns:a="http://schemas.openxmlformats.org/drawingml/2006/main">
              <a:ext uri="{FF2B5EF4-FFF2-40B4-BE49-F238E27FC236}">
                <a16:creationId xmlns:a16="http://schemas.microsoft.com/office/drawing/2014/main" id="{8F9DF3A0-E7D7-404A-B1B5-207F7B30C939}"/>
              </a:ext>
            </a:extLst>
          </p:cNvPr>
          <p:cNvSpPr>
            <a:spLocks xmlns:a="http://schemas.openxmlformats.org/drawingml/2006/main" noGrp="1"/>
          </p:cNvSpPr>
          <p:nvPr/>
        </p:nvSpPr>
        <p:spPr>
          <a:xfrm xmlns:a="http://schemas.openxmlformats.org/drawingml/2006/main">
            <a:off x="6265069" y="2192655"/>
            <a:ext cx="5537168" cy="3801713"/>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THE MODEL FAILS WHEN…</a:t>
            </a:r>
          </a:p>
          <a:p xmlns:a="http://schemas.openxmlformats.org/drawingml/2006/main">
            <a:pPr algn="l">
              <a:defRPr sz="2400">
                <a:solidFill>
                  <a:srgbClr val="000000"/>
                </a:solidFill>
                <a:latin typeface="Helvetica Neue"/>
                <a:ea typeface="Helvetica Neue"/>
                <a:cs typeface="Helvetica Neue"/>
              </a:defRPr>
            </a:pPr>
            <a:r>
              <a:t>comedy becomes camouflage; objects become fixed symbols.</a:t>
            </a:r>
          </a:p>
          <a:p xmlns:a="http://schemas.openxmlformats.org/drawingml/2006/main">
            <a:pPr algn="l">
              <a:defRPr sz="2400">
                <a:solidFill>
                  <a:srgbClr val="000000"/>
                </a:solidFill>
                <a:latin typeface="Helvetica Neue"/>
                <a:ea typeface="Helvetica Neue"/>
                <a:cs typeface="Helvetica Neue"/>
              </a:defRPr>
            </a:pPr>
            <a:r>
              <a:t>Stephen becomes objective judge; departure becomes victory.</a:t>
            </a:r>
          </a:p>
        </p:txBody>
      </p:sp>
    </p:spTree>
    <p:extLst>
      <p:ext uri="{BB962C8B-B14F-4D97-AF65-F5344CB8AC3E}">
        <p14:creationId xmlns:p14="http://schemas.microsoft.com/office/powerpoint/2010/main" val="278843513"/>
      </p:ext>
    </p:extLst>
  </p:cSld>
</p:sld>
</file>

<file path=ppt/slides/slide16.xml><?xml version="1.0" encoding="utf-8"?>
<p:sld xmlns:p="http://schemas.openxmlformats.org/presentationml/2006/main">
  <p:cSld>
    <p:spTree>
      <p:nvGrpSpPr>
        <p:cNvPr id="1" name=""/>
        <p:cNvGrpSpPr/>
        <p:nvPr/>
      </p:nvGrpSpPr>
      <p:grpSpPr>
        <a:xfrm xmlns:a="http://schemas.openxmlformats.org/drawingml/2006/main"/>
      </p:grpSpPr>
      <p:sp>
        <p:nvSpPr>
          <p:cNvPr id="1" name="Google-Shape-534-p58-1">
            <a:extLst xmlns:a="http://schemas.openxmlformats.org/drawingml/2006/main">
              <a:ext uri="{FF2B5EF4-FFF2-40B4-BE49-F238E27FC236}">
                <a16:creationId xmlns:a16="http://schemas.microsoft.com/office/drawing/2014/main" id="{48C635B8-8FC7-4205-95C1-0488A0600AAE}"/>
              </a:ext>
            </a:extLst>
          </p:cNvPr>
          <p:cNvSpPr>
            <a:spLocks xmlns:a="http://schemas.openxmlformats.org/drawingml/2006/main" noGrp="1"/>
          </p:cNvSpPr>
          <p:nvPr/>
        </p:nvSpPr>
        <p:spPr>
          <a:xfrm xmlns:a="http://schemas.openxmlformats.org/drawingml/2006/main">
            <a:off x="393668" y="1838801"/>
            <a:ext cx="5533168" cy="4155567"/>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ODYSSEY · BOOK 1</a:t>
            </a:r>
          </a:p>
          <a:p xmlns:a="http://schemas.openxmlformats.org/drawingml/2006/main">
            <a:pPr algn="l">
              <a:defRPr sz="2400">
                <a:solidFill>
                  <a:srgbClr val="000000"/>
                </a:solidFill>
                <a:latin typeface="Helvetica Neue"/>
                <a:ea typeface="Helvetica Neue"/>
                <a:cs typeface="Helvetica Neue"/>
              </a:defRPr>
            </a:pPr>
            <a:r>
              <a:t>Household under pressure · mourning son</a:t>
            </a:r>
          </a:p>
          <a:p xmlns:a="http://schemas.openxmlformats.org/drawingml/2006/main">
            <a:pPr algn="l">
              <a:defRPr sz="2400">
                <a:solidFill>
                  <a:srgbClr val="000000"/>
                </a:solidFill>
                <a:latin typeface="Helvetica Neue"/>
                <a:ea typeface="Helvetica Neue"/>
                <a:cs typeface="Helvetica Neue"/>
              </a:defRPr>
            </a:pPr>
            <a:r>
              <a:t>Suitors · uncertain authority</a:t>
            </a:r>
          </a:p>
          <a:p xmlns:a="http://schemas.openxmlformats.org/drawingml/2006/main">
            <a:pPr algn="l">
              <a:defRPr sz="2400">
                <a:solidFill>
                  <a:srgbClr val="000000"/>
                </a:solidFill>
                <a:latin typeface="Helvetica Neue"/>
                <a:ea typeface="Helvetica Neue"/>
                <a:cs typeface="Helvetica Neue"/>
              </a:defRPr>
            </a:pPr>
            <a:r>
              <a:t>Use: sharpen a pressure</a:t>
            </a:r>
          </a:p>
        </p:txBody>
      </p:sp>
      <p:sp>
        <p:nvSpPr>
          <p:cNvPr id="2" name="Google-Shape-532-p58-3">
            <a:extLst xmlns:a="http://schemas.openxmlformats.org/drawingml/2006/main">
              <a:ext uri="{FF2B5EF4-FFF2-40B4-BE49-F238E27FC236}">
                <a16:creationId xmlns:a16="http://schemas.microsoft.com/office/drawing/2014/main" id="{61C1DEFA-39C2-46B8-ABF7-D8021CBB5552}"/>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10P1</a:t>
            </a:r>
          </a:p>
        </p:txBody>
      </p:sp>
      <p:sp>
        <p:nvSpPr>
          <p:cNvPr id="3" name="Google-Shape-533-p58-4">
            <a:extLst xmlns:a="http://schemas.openxmlformats.org/drawingml/2006/main">
              <a:ext uri="{FF2B5EF4-FFF2-40B4-BE49-F238E27FC236}">
                <a16:creationId xmlns:a16="http://schemas.microsoft.com/office/drawing/2014/main" id="{AB1463D2-7AB2-4E6B-B368-587FACF539F1}"/>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10P1 · Presenter depth · transformation, not casting</a:t>
            </a:r>
          </a:p>
        </p:txBody>
      </p:sp>
      <p:sp>
        <p:nvSpPr>
          <p:cNvPr id="4" name="Google-Shape-534-p58-5">
            <a:extLst xmlns:a="http://schemas.openxmlformats.org/drawingml/2006/main">
              <a:ext uri="{FF2B5EF4-FFF2-40B4-BE49-F238E27FC236}">
                <a16:creationId xmlns:a16="http://schemas.microsoft.com/office/drawing/2014/main" id="{493CC6E5-0C89-4D54-ACFC-96EAE738543B}"/>
              </a:ext>
            </a:extLst>
          </p:cNvPr>
          <p:cNvSpPr>
            <a:spLocks xmlns:a="http://schemas.openxmlformats.org/drawingml/2006/main" noGrp="1"/>
          </p:cNvSpPr>
          <p:nvPr/>
        </p:nvSpPr>
        <p:spPr>
          <a:xfrm xmlns:a="http://schemas.openxmlformats.org/drawingml/2006/main">
            <a:off x="6265069" y="2192655"/>
            <a:ext cx="5537168" cy="3801713"/>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HAMLET</a:t>
            </a:r>
          </a:p>
          <a:p xmlns:a="http://schemas.openxmlformats.org/drawingml/2006/main">
            <a:pPr algn="l">
              <a:defRPr sz="2400">
                <a:solidFill>
                  <a:srgbClr val="000000"/>
                </a:solidFill>
                <a:latin typeface="Helvetica Neue"/>
                <a:ea typeface="Helvetica Neue"/>
                <a:cs typeface="Helvetica Neue"/>
              </a:defRPr>
            </a:pPr>
            <a:r>
              <a:t>Mourning · inheritance · performance</a:t>
            </a:r>
          </a:p>
          <a:p xmlns:a="http://schemas.openxmlformats.org/drawingml/2006/main">
            <a:pPr algn="l">
              <a:defRPr sz="2400">
                <a:solidFill>
                  <a:srgbClr val="000000"/>
                </a:solidFill>
                <a:latin typeface="Helvetica Neue"/>
                <a:ea typeface="Helvetica Neue"/>
                <a:cs typeface="Helvetica Neue"/>
              </a:defRPr>
            </a:pPr>
            <a:r>
              <a:t>Displaced succession · uncertainty · no fixed cast</a:t>
            </a:r>
          </a:p>
        </p:txBody>
      </p:sp>
    </p:spTree>
    <p:extLst>
      <p:ext uri="{BB962C8B-B14F-4D97-AF65-F5344CB8AC3E}">
        <p14:creationId xmlns:p14="http://schemas.microsoft.com/office/powerpoint/2010/main" val="1883049795"/>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sp>
        <p:nvSpPr>
          <p:cNvPr id="1" name="Title-3-1">
            <a:extLst xmlns:a="http://schemas.openxmlformats.org/drawingml/2006/main">
              <a:ext uri="{FF2B5EF4-FFF2-40B4-BE49-F238E27FC236}">
                <a16:creationId xmlns:a16="http://schemas.microsoft.com/office/drawing/2014/main" id="{9D78CBAF-65E9-46BD-8601-1A721301B726}"/>
              </a:ext>
            </a:extLst>
          </p:cNvPr>
          <p:cNvSpPr>
            <a:spLocks xmlns:a="http://schemas.openxmlformats.org/drawingml/2006/main" noGrp="1"/>
          </p:cNvSpPr>
          <p:nvPr/>
        </p:nvSpPr>
        <p:spPr>
          <a:xfrm xmlns:a="http://schemas.openxmlformats.org/drawingml/2006/main">
            <a:off x="393668" y="1738789"/>
            <a:ext cx="9448800" cy="2491454"/>
          </a:xfrm>
          <a:prstGeom xmlns:a="http://schemas.openxmlformats.org/drawingml/2006/main" prst="rect">
            <a:avLst/>
          </a:prstGeom>
        </p:spPr>
        <p:txBody>
          <a:bodyPr xmlns:a="http://schemas.openxmlformats.org/drawingml/2006/main" lIns="0" tIns="0" rIns="0" bIns="0" anchor="b">
            <a:noAutofit/>
          </a:bodyPr>
          <a:lstStyle xmlns:a="http://schemas.openxmlformats.org/drawingml/2006/main"/>
          <a:p xmlns:a="http://schemas.openxmlformats.org/drawingml/2006/main">
            <a:pPr algn="l">
              <a:defRPr sz="6000">
                <a:solidFill>
                  <a:srgbClr val="000000"/>
                </a:solidFill>
                <a:latin typeface="Helvetica Neue"/>
                <a:ea typeface="Helvetica Neue"/>
                <a:cs typeface="Helvetica Neue"/>
              </a:defRPr>
            </a:pPr>
            <a:r>
              <a:t>Departure is a movement,
not a freedom already won.</a:t>
            </a:r>
          </a:p>
        </p:txBody>
      </p:sp>
      <p:sp>
        <p:nvSpPr>
          <p:cNvPr id="2" name="Subtitle-4-2">
            <a:extLst xmlns:a="http://schemas.openxmlformats.org/drawingml/2006/main">
              <a:ext uri="{FF2B5EF4-FFF2-40B4-BE49-F238E27FC236}">
                <a16:creationId xmlns:a16="http://schemas.microsoft.com/office/drawing/2014/main" id="{76E82AD5-D30D-413D-B12A-9EE44FDD3604}"/>
              </a:ext>
            </a:extLst>
          </p:cNvPr>
          <p:cNvSpPr>
            <a:spLocks xmlns:a="http://schemas.openxmlformats.org/drawingml/2006/main" noGrp="1"/>
          </p:cNvSpPr>
          <p:nvPr/>
        </p:nvSpPr>
        <p:spPr>
          <a:xfrm xmlns:a="http://schemas.openxmlformats.org/drawingml/2006/main">
            <a:off x="393668" y="4973288"/>
            <a:ext cx="3568732" cy="1080230"/>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Report + listening edition</a:t>
            </a:r>
          </a:p>
          <a:p xmlns:a="http://schemas.openxmlformats.org/drawingml/2006/main">
            <a:pPr algn="l">
              <a:defRPr sz="2400">
                <a:solidFill>
                  <a:srgbClr val="000000"/>
                </a:solidFill>
                <a:latin typeface="Helvetica Neue"/>
                <a:ea typeface="Helvetica Neue"/>
                <a:cs typeface="Helvetica Neue"/>
              </a:defRPr>
            </a:pPr>
            <a:r>
              <a:t>Semantic source trail</a:t>
            </a:r>
          </a:p>
          <a:p xmlns:a="http://schemas.openxmlformats.org/drawingml/2006/main">
            <a:pPr algn="l">
              <a:defRPr sz="2400">
                <a:solidFill>
                  <a:srgbClr val="000000"/>
                </a:solidFill>
                <a:latin typeface="Helvetica Neue"/>
                <a:ea typeface="Helvetica Neue"/>
                <a:cs typeface="Helvetica Neue"/>
              </a:defRPr>
            </a:pPr>
            <a:r>
              <a:t>Public review artifact · v0.1</a:t>
            </a:r>
          </a:p>
        </p:txBody>
      </p:sp>
      <p:sp>
        <p:nvSpPr>
          <p:cNvPr id="3" name="Subtitle-4-3">
            <a:extLst xmlns:a="http://schemas.openxmlformats.org/drawingml/2006/main">
              <a:ext uri="{FF2B5EF4-FFF2-40B4-BE49-F238E27FC236}">
                <a16:creationId xmlns:a16="http://schemas.microsoft.com/office/drawing/2014/main" id="{957B37B2-AA7C-4DF1-B871-15C8E06D376C}"/>
              </a:ext>
            </a:extLst>
          </p:cNvPr>
          <p:cNvSpPr>
            <a:spLocks xmlns:a="http://schemas.openxmlformats.org/drawingml/2006/main" noGrp="1"/>
          </p:cNvSpPr>
          <p:nvPr/>
        </p:nvSpPr>
        <p:spPr>
          <a:xfrm xmlns:a="http://schemas.openxmlformats.org/drawingml/2006/main">
            <a:off x="393668" y="392240"/>
            <a:ext cx="1612868" cy="649129"/>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E01 · CLOSE</a:t>
            </a:r>
          </a:p>
        </p:txBody>
      </p:sp>
    </p:spTree>
    <p:extLst>
      <p:ext uri="{BB962C8B-B14F-4D97-AF65-F5344CB8AC3E}">
        <p14:creationId xmlns:p14="http://schemas.microsoft.com/office/powerpoint/2010/main" val="4072721"/>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1" name="Slide-Number-Placeholder-3-2">
            <a:extLst xmlns:a="http://schemas.openxmlformats.org/drawingml/2006/main">
              <a:ext uri="{FF2B5EF4-FFF2-40B4-BE49-F238E27FC236}">
                <a16:creationId xmlns:a16="http://schemas.microsoft.com/office/drawing/2014/main" id="{0831F671-A900-4B6F-ACDE-08BE1D3D51F9}"/>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lIns="0" tIns="0" rIns="0" bIns="0" anchor="b"/>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2</a:t>
            </a:r>
          </a:p>
        </p:txBody>
      </p:sp>
      <p:sp>
        <p:nvSpPr>
          <p:cNvPr id="2" name="Title-10-3">
            <a:extLst xmlns:a="http://schemas.openxmlformats.org/drawingml/2006/main">
              <a:ext uri="{FF2B5EF4-FFF2-40B4-BE49-F238E27FC236}">
                <a16:creationId xmlns:a16="http://schemas.microsoft.com/office/drawing/2014/main" id="{F5F1F797-6F65-48FD-93A7-7545A699A631}"/>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The morning begins in a shelter no one simply owns</a:t>
            </a:r>
          </a:p>
        </p:txBody>
      </p:sp>
      <p:cxnSp>
        <p:nvCxnSpPr>
          <p:cNvPr id="15" name="Google-Shape-2259-p159-4"/>
          <p:cNvCxnSpPr/>
          <p:nvPr/>
        </p:nvCxnSpPr>
        <p:spPr>
          <a:xfrm xmlns:a="http://schemas.openxmlformats.org/drawingml/2006/main">
            <a:off x="337757" y="3373755"/>
            <a:ext cx="12245435" cy="286"/>
          </a:xfrm>
          <a:prstGeom xmlns:a="http://schemas.openxmlformats.org/drawingml/2006/main" prst="straightConnector1">
            <a:avLst/>
          </a:prstGeom>
          <a:ln xmlns:a="http://schemas.openxmlformats.org/drawingml/2006/main" w="9525">
            <a:solidFill>
              <a:srgbClr val="000000"/>
            </a:solidFill>
            <a:prstDash val="solid"/>
          </a:ln>
        </p:spPr>
      </p:cxnSp>
      <p:sp>
        <p:nvSpPr>
          <p:cNvPr id="4" name="Google-Shape-2260-p159-5">
            <a:extLst xmlns:a="http://schemas.openxmlformats.org/drawingml/2006/main">
              <a:ext uri="{FF2B5EF4-FFF2-40B4-BE49-F238E27FC236}">
                <a16:creationId xmlns:a16="http://schemas.microsoft.com/office/drawing/2014/main" id="{BED1310A-BC5F-486F-B77D-9CE2001AB1DE}"/>
              </a:ext>
            </a:extLst>
          </p:cNvPr>
          <p:cNvSpPr>
            <a:spLocks xmlns:a="http://schemas.openxmlformats.org/drawingml/2006/main" noGrp="1"/>
          </p:cNvSpPr>
          <p:nvPr/>
        </p:nvSpPr>
        <p:spPr>
          <a:xfrm xmlns:a="http://schemas.openxmlformats.org/drawingml/2006/main">
            <a:off x="337757" y="3320225"/>
            <a:ext cx="107061" cy="107061"/>
          </a:xfrm>
          <a:prstGeom xmlns:a="http://schemas.openxmlformats.org/drawingml/2006/main" prst="ellipse">
            <a:avLst/>
          </a:prstGeom>
          <a:solidFill xmlns:a="http://schemas.openxmlformats.org/drawingml/2006/main">
            <a:srgbClr val="000000"/>
          </a:solidFill>
        </p:spPr>
      </p:sp>
      <p:sp>
        <p:nvSpPr>
          <p:cNvPr id="5" name="Google-Shape-2261-p159-6">
            <a:extLst xmlns:a="http://schemas.openxmlformats.org/drawingml/2006/main">
              <a:ext uri="{FF2B5EF4-FFF2-40B4-BE49-F238E27FC236}">
                <a16:creationId xmlns:a16="http://schemas.microsoft.com/office/drawing/2014/main" id="{EAE1BFC4-5DC5-43D9-A092-FFB0BEF6A47F}"/>
              </a:ext>
            </a:extLst>
          </p:cNvPr>
          <p:cNvSpPr>
            <a:spLocks xmlns:a="http://schemas.openxmlformats.org/drawingml/2006/main" noGrp="1"/>
          </p:cNvSpPr>
          <p:nvPr/>
        </p:nvSpPr>
        <p:spPr>
          <a:xfrm xmlns:a="http://schemas.openxmlformats.org/drawingml/2006/main">
            <a:off x="4251770" y="3320225"/>
            <a:ext cx="107061" cy="107061"/>
          </a:xfrm>
          <a:prstGeom xmlns:a="http://schemas.openxmlformats.org/drawingml/2006/main" prst="ellipse">
            <a:avLst/>
          </a:prstGeom>
          <a:solidFill xmlns:a="http://schemas.openxmlformats.org/drawingml/2006/main">
            <a:srgbClr val="000000"/>
          </a:solidFill>
        </p:spPr>
      </p:sp>
      <p:sp>
        <p:nvSpPr>
          <p:cNvPr id="6" name="Google-Shape-2262-p159-7">
            <a:extLst xmlns:a="http://schemas.openxmlformats.org/drawingml/2006/main">
              <a:ext uri="{FF2B5EF4-FFF2-40B4-BE49-F238E27FC236}">
                <a16:creationId xmlns:a16="http://schemas.microsoft.com/office/drawing/2014/main" id="{B4063647-0EE8-42A1-A00A-AA563F32044C}"/>
              </a:ext>
            </a:extLst>
          </p:cNvPr>
          <p:cNvSpPr>
            <a:spLocks xmlns:a="http://schemas.openxmlformats.org/drawingml/2006/main" noGrp="1"/>
          </p:cNvSpPr>
          <p:nvPr/>
        </p:nvSpPr>
        <p:spPr>
          <a:xfrm xmlns:a="http://schemas.openxmlformats.org/drawingml/2006/main">
            <a:off x="8176070" y="3320225"/>
            <a:ext cx="107061" cy="107061"/>
          </a:xfrm>
          <a:prstGeom xmlns:a="http://schemas.openxmlformats.org/drawingml/2006/main" prst="ellipse">
            <a:avLst/>
          </a:prstGeom>
          <a:solidFill xmlns:a="http://schemas.openxmlformats.org/drawingml/2006/main">
            <a:srgbClr val="000000"/>
          </a:solidFill>
        </p:spPr>
      </p:sp>
      <p:sp>
        <p:nvSpPr>
          <p:cNvPr id="7" name="Content-Placeholder-15-8">
            <a:extLst xmlns:a="http://schemas.openxmlformats.org/drawingml/2006/main">
              <a:ext uri="{FF2B5EF4-FFF2-40B4-BE49-F238E27FC236}">
                <a16:creationId xmlns:a16="http://schemas.microsoft.com/office/drawing/2014/main" id="{2B45B9A0-57D7-49C5-B794-1311B5EFA6D9}"/>
              </a:ext>
            </a:extLst>
          </p:cNvPr>
          <p:cNvSpPr>
            <a:spLocks xmlns:a="http://schemas.openxmlformats.org/drawingml/2006/main" noGrp="1"/>
          </p:cNvSpPr>
          <p:nvPr/>
        </p:nvSpPr>
        <p:spPr>
          <a:xfrm xmlns:a="http://schemas.openxmlformats.org/drawingml/2006/main">
            <a:off x="393668" y="2843308"/>
            <a:ext cx="1612868" cy="26241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ROOF</a:t>
            </a:r>
          </a:p>
        </p:txBody>
      </p:sp>
      <p:sp>
        <p:nvSpPr>
          <p:cNvPr id="8" name="Content-Placeholder-15-9">
            <a:extLst xmlns:a="http://schemas.openxmlformats.org/drawingml/2006/main">
              <a:ext uri="{FF2B5EF4-FFF2-40B4-BE49-F238E27FC236}">
                <a16:creationId xmlns:a16="http://schemas.microsoft.com/office/drawing/2014/main" id="{1DAA4328-5CEE-4BF2-8F98-CDF12643AF8A}"/>
              </a:ext>
            </a:extLst>
          </p:cNvPr>
          <p:cNvSpPr>
            <a:spLocks xmlns:a="http://schemas.openxmlformats.org/drawingml/2006/main" noGrp="1"/>
          </p:cNvSpPr>
          <p:nvPr/>
        </p:nvSpPr>
        <p:spPr>
          <a:xfrm xmlns:a="http://schemas.openxmlformats.org/drawingml/2006/main">
            <a:off x="4294156" y="2843308"/>
            <a:ext cx="1612868" cy="26241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ROOM</a:t>
            </a:r>
          </a:p>
        </p:txBody>
      </p:sp>
      <p:sp>
        <p:nvSpPr>
          <p:cNvPr id="9" name="Content-Placeholder-15-10">
            <a:extLst xmlns:a="http://schemas.openxmlformats.org/drawingml/2006/main">
              <a:ext uri="{FF2B5EF4-FFF2-40B4-BE49-F238E27FC236}">
                <a16:creationId xmlns:a16="http://schemas.microsoft.com/office/drawing/2014/main" id="{ECDA8D47-5C17-4059-A363-61A88E1C33BE}"/>
              </a:ext>
            </a:extLst>
          </p:cNvPr>
          <p:cNvSpPr>
            <a:spLocks xmlns:a="http://schemas.openxmlformats.org/drawingml/2006/main" noGrp="1"/>
          </p:cNvSpPr>
          <p:nvPr/>
        </p:nvSpPr>
        <p:spPr>
          <a:xfrm xmlns:a="http://schemas.openxmlformats.org/drawingml/2006/main">
            <a:off x="8223218" y="2843308"/>
            <a:ext cx="1612868" cy="26241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COVE</a:t>
            </a:r>
          </a:p>
        </p:txBody>
      </p:sp>
      <p:sp>
        <p:nvSpPr>
          <p:cNvPr id="10" name="Text-Placeholder-16-11">
            <a:extLst xmlns:a="http://schemas.openxmlformats.org/drawingml/2006/main">
              <a:ext uri="{FF2B5EF4-FFF2-40B4-BE49-F238E27FC236}">
                <a16:creationId xmlns:a16="http://schemas.microsoft.com/office/drawing/2014/main" id="{6C22C20D-D987-4BD3-8ED3-6B5F244D4F9C}"/>
              </a:ext>
            </a:extLst>
          </p:cNvPr>
          <p:cNvSpPr>
            <a:spLocks xmlns:a="http://schemas.openxmlformats.org/drawingml/2006/main" noGrp="1"/>
          </p:cNvSpPr>
          <p:nvPr/>
        </p:nvSpPr>
        <p:spPr>
          <a:xfrm xmlns:a="http://schemas.openxmlformats.org/drawingml/2006/main">
            <a:off x="4317111" y="3822668"/>
            <a:ext cx="3156109" cy="158629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Domestic pressure</a:t>
            </a:r>
          </a:p>
          <a:p xmlns:a="http://schemas.openxmlformats.org/drawingml/2006/main">
            <a:pPr algn="l">
              <a:defRPr sz="2400">
                <a:solidFill>
                  <a:srgbClr val="000000"/>
                </a:solidFill>
                <a:latin typeface="Helvetica Neue"/>
                <a:ea typeface="Helvetica Neue"/>
                <a:cs typeface="Helvetica Neue"/>
              </a:defRPr>
            </a:pPr>
            <a:r>
              <a:t>Food, language, labour, debt, grief, and tenancy meet.</a:t>
            </a:r>
          </a:p>
        </p:txBody>
      </p:sp>
      <p:sp>
        <p:nvSpPr>
          <p:cNvPr id="11" name="Text-Placeholder-16-12">
            <a:extLst xmlns:a="http://schemas.openxmlformats.org/drawingml/2006/main">
              <a:ext uri="{FF2B5EF4-FFF2-40B4-BE49-F238E27FC236}">
                <a16:creationId xmlns:a16="http://schemas.microsoft.com/office/drawing/2014/main" id="{552B804D-B5F7-4A02-84E1-39320F193C03}"/>
              </a:ext>
            </a:extLst>
          </p:cNvPr>
          <p:cNvSpPr>
            <a:spLocks xmlns:a="http://schemas.openxmlformats.org/drawingml/2006/main" noGrp="1"/>
          </p:cNvSpPr>
          <p:nvPr/>
        </p:nvSpPr>
        <p:spPr>
          <a:xfrm xmlns:a="http://schemas.openxmlformats.org/drawingml/2006/main">
            <a:off x="399859" y="3822668"/>
            <a:ext cx="3156109" cy="158629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Performance</a:t>
            </a:r>
          </a:p>
          <a:p xmlns:a="http://schemas.openxmlformats.org/drawingml/2006/main">
            <a:pPr algn="l">
              <a:defRPr sz="2400">
                <a:solidFill>
                  <a:srgbClr val="000000"/>
                </a:solidFill>
                <a:latin typeface="Helvetica Neue"/>
                <a:ea typeface="Helvetica Neue"/>
                <a:cs typeface="Helvetica Neue"/>
              </a:defRPr>
            </a:pPr>
            <a:r>
              <a:t>Stephen focalizes without controlling the scene.</a:t>
            </a:r>
          </a:p>
        </p:txBody>
      </p:sp>
      <p:sp>
        <p:nvSpPr>
          <p:cNvPr id="12" name="Text-Placeholder-16-13">
            <a:extLst xmlns:a="http://schemas.openxmlformats.org/drawingml/2006/main">
              <a:ext uri="{FF2B5EF4-FFF2-40B4-BE49-F238E27FC236}">
                <a16:creationId xmlns:a16="http://schemas.microsoft.com/office/drawing/2014/main" id="{6FB61005-F3EE-4AF1-8E02-537C1E7878EC}"/>
              </a:ext>
            </a:extLst>
          </p:cNvPr>
          <p:cNvSpPr>
            <a:spLocks xmlns:a="http://schemas.openxmlformats.org/drawingml/2006/main" noGrp="1"/>
          </p:cNvSpPr>
          <p:nvPr/>
        </p:nvSpPr>
        <p:spPr>
          <a:xfrm xmlns:a="http://schemas.openxmlformats.org/drawingml/2006/main">
            <a:off x="8177879" y="3822668"/>
            <a:ext cx="3156109" cy="158629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Departure</a:t>
            </a:r>
          </a:p>
          <a:p xmlns:a="http://schemas.openxmlformats.org/drawingml/2006/main">
            <a:pPr algn="l">
              <a:defRPr sz="2400">
                <a:solidFill>
                  <a:srgbClr val="000000"/>
                </a:solidFill>
                <a:latin typeface="Helvetica Neue"/>
                <a:ea typeface="Helvetica Neue"/>
                <a:cs typeface="Helvetica Neue"/>
              </a:defRPr>
            </a:pPr>
            <a:r>
              <a:t>Place order is firmer than exact clock time.</a:t>
            </a:r>
          </a:p>
        </p:txBody>
      </p:sp>
    </p:spTree>
    <p:extLst>
      <p:ext uri="{BB962C8B-B14F-4D97-AF65-F5344CB8AC3E}">
        <p14:creationId xmlns:p14="http://schemas.microsoft.com/office/powerpoint/2010/main" val="1292950252"/>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1" name="Google-Shape-532-p58-2">
            <a:extLst xmlns:a="http://schemas.openxmlformats.org/drawingml/2006/main">
              <a:ext uri="{FF2B5EF4-FFF2-40B4-BE49-F238E27FC236}">
                <a16:creationId xmlns:a16="http://schemas.microsoft.com/office/drawing/2014/main" id="{3DBFB5E0-82F7-4966-98FA-F094B130FD61}"/>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3</a:t>
            </a:r>
          </a:p>
        </p:txBody>
      </p:sp>
      <p:sp>
        <p:nvSpPr>
          <p:cNvPr id="2" name="Google-Shape-533-p58-3">
            <a:extLst xmlns:a="http://schemas.openxmlformats.org/drawingml/2006/main">
              <a:ext uri="{FF2B5EF4-FFF2-40B4-BE49-F238E27FC236}">
                <a16:creationId xmlns:a16="http://schemas.microsoft.com/office/drawing/2014/main" id="{CA6B0AB7-4DD1-4B2B-A1EC-97162D150DD3}"/>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Words keep becoming material</a:t>
            </a:r>
          </a:p>
        </p:txBody>
      </p:sp>
      <p:sp>
        <p:nvSpPr>
          <p:cNvPr id="3" name="Rounded-Rectangle-6-4">
            <a:extLst xmlns:a="http://schemas.openxmlformats.org/drawingml/2006/main">
              <a:ext uri="{FF2B5EF4-FFF2-40B4-BE49-F238E27FC236}">
                <a16:creationId xmlns:a16="http://schemas.microsoft.com/office/drawing/2014/main" id="{C6C3A366-47E4-4EF1-973E-4894D738D29D}"/>
              </a:ext>
            </a:extLst>
          </p:cNvPr>
          <p:cNvSpPr>
            <a:spLocks xmlns:a="http://schemas.openxmlformats.org/drawingml/2006/main" noGrp="1"/>
          </p:cNvSpPr>
          <p:nvPr/>
        </p:nvSpPr>
        <p:spPr>
          <a:xfrm xmlns:a="http://schemas.openxmlformats.org/drawingml/2006/main">
            <a:off x="6264402"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4" name="Content-Placeholder-10-5">
            <a:extLst xmlns:a="http://schemas.openxmlformats.org/drawingml/2006/main">
              <a:ext uri="{FF2B5EF4-FFF2-40B4-BE49-F238E27FC236}">
                <a16:creationId xmlns:a16="http://schemas.microsoft.com/office/drawing/2014/main" id="{B6FCB5C0-0FB7-4CC9-9CE8-760A6E58DAD3}"/>
              </a:ext>
            </a:extLst>
          </p:cNvPr>
          <p:cNvSpPr>
            <a:spLocks xmlns:a="http://schemas.openxmlformats.org/drawingml/2006/main" noGrp="1"/>
          </p:cNvSpPr>
          <p:nvPr/>
        </p:nvSpPr>
        <p:spPr>
          <a:xfrm xmlns:a="http://schemas.openxmlformats.org/drawingml/2006/main">
            <a:off x="6561677" y="266480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REPORT → INJURY</a:t>
            </a:r>
          </a:p>
          <a:p xmlns:a="http://schemas.openxmlformats.org/drawingml/2006/main">
            <a:pPr algn="l">
              <a:defRPr sz="2400">
                <a:solidFill>
                  <a:srgbClr val="000000"/>
                </a:solidFill>
                <a:latin typeface="Helvetica Neue"/>
                <a:ea typeface="Helvetica Neue"/>
                <a:cs typeface="Helvetica Neue"/>
              </a:defRPr>
            </a:pPr>
            <a:r>
              <a:t>Attributed words move grief into a conflict between the men.</a:t>
            </a:r>
          </a:p>
        </p:txBody>
      </p:sp>
      <p:sp>
        <p:nvSpPr>
          <p:cNvPr id="5" name="Rounded-Rectangle-8-6">
            <a:extLst xmlns:a="http://schemas.openxmlformats.org/drawingml/2006/main">
              <a:ext uri="{FF2B5EF4-FFF2-40B4-BE49-F238E27FC236}">
                <a16:creationId xmlns:a16="http://schemas.microsoft.com/office/drawing/2014/main" id="{BA586E43-A3CA-401B-9B93-BF8CB294ED2C}"/>
              </a:ext>
            </a:extLst>
          </p:cNvPr>
          <p:cNvSpPr>
            <a:spLocks xmlns:a="http://schemas.openxmlformats.org/drawingml/2006/main" noGrp="1"/>
          </p:cNvSpPr>
          <p:nvPr/>
        </p:nvSpPr>
        <p:spPr>
          <a:xfrm xmlns:a="http://schemas.openxmlformats.org/drawingml/2006/main">
            <a:off x="409004"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6" name="Content-Placeholder-10-7">
            <a:extLst xmlns:a="http://schemas.openxmlformats.org/drawingml/2006/main">
              <a:ext uri="{FF2B5EF4-FFF2-40B4-BE49-F238E27FC236}">
                <a16:creationId xmlns:a16="http://schemas.microsoft.com/office/drawing/2014/main" id="{264FF723-C289-42DC-8035-649CA6055D3F}"/>
              </a:ext>
            </a:extLst>
          </p:cNvPr>
          <p:cNvSpPr>
            <a:spLocks xmlns:a="http://schemas.openxmlformats.org/drawingml/2006/main" noGrp="1"/>
          </p:cNvSpPr>
          <p:nvPr/>
        </p:nvSpPr>
        <p:spPr>
          <a:xfrm xmlns:a="http://schemas.openxmlformats.org/drawingml/2006/main">
            <a:off x="706279" y="266480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RITUAL → AUTHORITY</a:t>
            </a:r>
          </a:p>
          <a:p xmlns:a="http://schemas.openxmlformats.org/drawingml/2006/main">
            <a:pPr algn="l">
              <a:defRPr sz="2400">
                <a:solidFill>
                  <a:srgbClr val="000000"/>
                </a:solidFill>
                <a:latin typeface="Helvetica Neue"/>
                <a:ea typeface="Helvetica Neue"/>
                <a:cs typeface="Helvetica Neue"/>
              </a:defRPr>
            </a:pPr>
            <a:r>
              <a:t>A mock ceremony chooses the morning’s first public register.</a:t>
            </a:r>
          </a:p>
        </p:txBody>
      </p:sp>
      <p:sp>
        <p:nvSpPr>
          <p:cNvPr id="7" name="Rounded-Rectangle-1-8">
            <a:extLst xmlns:a="http://schemas.openxmlformats.org/drawingml/2006/main">
              <a:ext uri="{FF2B5EF4-FFF2-40B4-BE49-F238E27FC236}">
                <a16:creationId xmlns:a16="http://schemas.microsoft.com/office/drawing/2014/main" id="{69EF5CB0-CFFF-472B-896B-8FEA29FD5E8B}"/>
              </a:ext>
            </a:extLst>
          </p:cNvPr>
          <p:cNvSpPr>
            <a:spLocks xmlns:a="http://schemas.openxmlformats.org/drawingml/2006/main" noGrp="1"/>
          </p:cNvSpPr>
          <p:nvPr/>
        </p:nvSpPr>
        <p:spPr>
          <a:xfrm xmlns:a="http://schemas.openxmlformats.org/drawingml/2006/main">
            <a:off x="6264402" y="437007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8" name="Content-Placeholder-10-9">
            <a:extLst xmlns:a="http://schemas.openxmlformats.org/drawingml/2006/main">
              <a:ext uri="{FF2B5EF4-FFF2-40B4-BE49-F238E27FC236}">
                <a16:creationId xmlns:a16="http://schemas.microsoft.com/office/drawing/2014/main" id="{BD331092-5034-4E40-98F0-145DABE2B150}"/>
              </a:ext>
            </a:extLst>
          </p:cNvPr>
          <p:cNvSpPr>
            <a:spLocks xmlns:a="http://schemas.openxmlformats.org/drawingml/2006/main" noGrp="1"/>
          </p:cNvSpPr>
          <p:nvPr/>
        </p:nvSpPr>
        <p:spPr>
          <a:xfrm xmlns:a="http://schemas.openxmlformats.org/drawingml/2006/main">
            <a:off x="6561677" y="466505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LABOUR → DEBT → EXIT</a:t>
            </a:r>
          </a:p>
          <a:p xmlns:a="http://schemas.openxmlformats.org/drawingml/2006/main">
            <a:pPr algn="l">
              <a:defRPr sz="2400">
                <a:solidFill>
                  <a:srgbClr val="000000"/>
                </a:solidFill>
                <a:latin typeface="Helvetica Neue"/>
                <a:ea typeface="Helvetica Neue"/>
                <a:cs typeface="Helvetica Neue"/>
              </a:defRPr>
            </a:pPr>
            <a:r>
              <a:t>Milk, shelter, coins, judgment, and a key acquire practical force.</a:t>
            </a:r>
          </a:p>
        </p:txBody>
      </p:sp>
      <p:sp>
        <p:nvSpPr>
          <p:cNvPr id="9" name="Rounded-Rectangle-3-10">
            <a:extLst xmlns:a="http://schemas.openxmlformats.org/drawingml/2006/main">
              <a:ext uri="{FF2B5EF4-FFF2-40B4-BE49-F238E27FC236}">
                <a16:creationId xmlns:a16="http://schemas.microsoft.com/office/drawing/2014/main" id="{288F8C46-2210-491B-84C7-FB1241C666F5}"/>
              </a:ext>
            </a:extLst>
          </p:cNvPr>
          <p:cNvSpPr>
            <a:spLocks xmlns:a="http://schemas.openxmlformats.org/drawingml/2006/main" noGrp="1"/>
          </p:cNvSpPr>
          <p:nvPr/>
        </p:nvSpPr>
        <p:spPr>
          <a:xfrm xmlns:a="http://schemas.openxmlformats.org/drawingml/2006/main">
            <a:off x="409004" y="437007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10" name="Content-Placeholder-10-11">
            <a:extLst xmlns:a="http://schemas.openxmlformats.org/drawingml/2006/main">
              <a:ext uri="{FF2B5EF4-FFF2-40B4-BE49-F238E27FC236}">
                <a16:creationId xmlns:a16="http://schemas.microsoft.com/office/drawing/2014/main" id="{9284E40E-6100-4732-819C-48B51BC0D28F}"/>
              </a:ext>
            </a:extLst>
          </p:cNvPr>
          <p:cNvSpPr>
            <a:spLocks xmlns:a="http://schemas.openxmlformats.org/drawingml/2006/main" noGrp="1"/>
          </p:cNvSpPr>
          <p:nvPr/>
        </p:nvSpPr>
        <p:spPr>
          <a:xfrm xmlns:a="http://schemas.openxmlformats.org/drawingml/2006/main">
            <a:off x="706279" y="466505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LANGUAGE → VALUE</a:t>
            </a:r>
          </a:p>
          <a:p xmlns:a="http://schemas.openxmlformats.org/drawingml/2006/main">
            <a:pPr algn="l">
              <a:defRPr sz="2400">
                <a:solidFill>
                  <a:srgbClr val="000000"/>
                </a:solidFill>
                <a:latin typeface="Helvetica Neue"/>
                <a:ea typeface="Helvetica Neue"/>
                <a:cs typeface="Helvetica Neue"/>
              </a:defRPr>
            </a:pPr>
            <a:r>
              <a:t>Speech can become performance, collection, and possible publication.</a:t>
            </a:r>
          </a:p>
        </p:txBody>
      </p:sp>
      <p:sp>
        <p:nvSpPr>
          <p:cNvPr id="11" name="Content-Placeholder-15-12">
            <a:extLst xmlns:a="http://schemas.openxmlformats.org/drawingml/2006/main">
              <a:ext uri="{FF2B5EF4-FFF2-40B4-BE49-F238E27FC236}">
                <a16:creationId xmlns:a16="http://schemas.microsoft.com/office/drawing/2014/main" id="{F33C83A6-BB5E-44DB-937B-B349D82A66CB}"/>
              </a:ext>
            </a:extLst>
          </p:cNvPr>
          <p:cNvSpPr>
            <a:spLocks xmlns:a="http://schemas.openxmlformats.org/drawingml/2006/main" noGrp="1"/>
          </p:cNvSpPr>
          <p:nvPr/>
        </p:nvSpPr>
        <p:spPr>
          <a:xfrm xmlns:a="http://schemas.openxmlformats.org/drawingml/2006/main">
            <a:off x="400907" y="1057466"/>
            <a:ext cx="11404568" cy="1012222"/>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Speech matters when it changes who carries, pays, enters, owns, names, or leaves.</a:t>
            </a:r>
          </a:p>
          <a:p xmlns:a="http://schemas.openxmlformats.org/drawingml/2006/main">
            <a:pPr algn="l">
              <a:defRPr sz="1600">
                <a:solidFill>
                  <a:srgbClr val="000000"/>
                </a:solidFill>
                <a:latin typeface="Helvetica Neue"/>
                <a:ea typeface="Helvetica Neue"/>
                <a:cs typeface="Helvetica Neue"/>
              </a:defRPr>
            </a:pPr>
            <a:r>
              <a:t>This is a useful route, not a hidden solution.</a:t>
            </a:r>
          </a:p>
        </p:txBody>
      </p:sp>
    </p:spTree>
    <p:extLst>
      <p:ext uri="{BB962C8B-B14F-4D97-AF65-F5344CB8AC3E}">
        <p14:creationId xmlns:p14="http://schemas.microsoft.com/office/powerpoint/2010/main" val="1437090345"/>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1" name="Google-Shape-534-p58-1">
            <a:extLst xmlns:a="http://schemas.openxmlformats.org/drawingml/2006/main">
              <a:ext uri="{FF2B5EF4-FFF2-40B4-BE49-F238E27FC236}">
                <a16:creationId xmlns:a16="http://schemas.microsoft.com/office/drawing/2014/main" id="{BB107D6E-12E9-46D3-8E0F-41B0D1441BCF}"/>
              </a:ext>
            </a:extLst>
          </p:cNvPr>
          <p:cNvSpPr>
            <a:spLocks xmlns:a="http://schemas.openxmlformats.org/drawingml/2006/main" noGrp="1"/>
          </p:cNvSpPr>
          <p:nvPr/>
        </p:nvSpPr>
        <p:spPr>
          <a:xfrm xmlns:a="http://schemas.openxmlformats.org/drawingml/2006/main">
            <a:off x="393668" y="1838801"/>
            <a:ext cx="5533168" cy="4155567"/>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DEMONSTRATED</a:t>
            </a:r>
          </a:p>
          <a:p xmlns:a="http://schemas.openxmlformats.org/drawingml/2006/main">
            <a:pPr algn="l">
              <a:defRPr sz="2400">
                <a:solidFill>
                  <a:srgbClr val="000000"/>
                </a:solidFill>
                <a:latin typeface="Helvetica Neue"/>
                <a:ea typeface="Helvetica Neue"/>
                <a:cs typeface="Helvetica Neue"/>
              </a:defRPr>
            </a:pPr>
            <a:r>
              <a:t>Ritual speech, report, memory, food, payment, key handover, departure.</a:t>
            </a:r>
          </a:p>
          <a:p xmlns:a="http://schemas.openxmlformats.org/drawingml/2006/main">
            <a:pPr algn="l">
              <a:defRPr sz="2400">
                <a:solidFill>
                  <a:srgbClr val="000000"/>
                </a:solidFill>
                <a:latin typeface="Helvetica Neue"/>
                <a:ea typeface="Helvetica Neue"/>
                <a:cs typeface="Helvetica Neue"/>
              </a:defRPr>
            </a:pPr>
            <a:r>
              <a:t>These acts occur in the episode.</a:t>
            </a:r>
          </a:p>
          <a:p xmlns:a="http://schemas.openxmlformats.org/drawingml/2006/main">
            <a:pPr algn="l">
              <a:defRPr sz="2400">
                <a:solidFill>
                  <a:srgbClr val="000000"/>
                </a:solidFill>
                <a:latin typeface="Helvetica Neue"/>
                <a:ea typeface="Helvetica Neue"/>
                <a:cs typeface="Helvetica Neue"/>
              </a:defRPr>
            </a:pPr>
            <a:r>
              <a:t>TEXT is not the same lane as interpretation.</a:t>
            </a:r>
          </a:p>
        </p:txBody>
      </p:sp>
      <p:sp>
        <p:nvSpPr>
          <p:cNvPr id="2" name="Google-Shape-532-p58-3">
            <a:extLst xmlns:a="http://schemas.openxmlformats.org/drawingml/2006/main">
              <a:ext uri="{FF2B5EF4-FFF2-40B4-BE49-F238E27FC236}">
                <a16:creationId xmlns:a16="http://schemas.microsoft.com/office/drawing/2014/main" id="{479569AD-94F9-4DB2-8BA7-F0F8C31A4AB2}"/>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3P1</a:t>
            </a:r>
          </a:p>
        </p:txBody>
      </p:sp>
      <p:sp>
        <p:nvSpPr>
          <p:cNvPr id="3" name="Google-Shape-533-p58-4">
            <a:extLst xmlns:a="http://schemas.openxmlformats.org/drawingml/2006/main">
              <a:ext uri="{FF2B5EF4-FFF2-40B4-BE49-F238E27FC236}">
                <a16:creationId xmlns:a16="http://schemas.microsoft.com/office/drawing/2014/main" id="{A9F72264-F2DE-4966-8228-AC7E272B8357}"/>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3P1 · Presenter depth · evidence hearing</a:t>
            </a:r>
          </a:p>
        </p:txBody>
      </p:sp>
      <p:sp>
        <p:nvSpPr>
          <p:cNvPr id="4" name="Google-Shape-534-p58-5">
            <a:extLst xmlns:a="http://schemas.openxmlformats.org/drawingml/2006/main">
              <a:ext uri="{FF2B5EF4-FFF2-40B4-BE49-F238E27FC236}">
                <a16:creationId xmlns:a16="http://schemas.microsoft.com/office/drawing/2014/main" id="{4BDFB0BB-ADAF-4599-A4DD-7CAE4E50BB7E}"/>
              </a:ext>
            </a:extLst>
          </p:cNvPr>
          <p:cNvSpPr>
            <a:spLocks xmlns:a="http://schemas.openxmlformats.org/drawingml/2006/main" noGrp="1"/>
          </p:cNvSpPr>
          <p:nvPr/>
        </p:nvSpPr>
        <p:spPr>
          <a:xfrm xmlns:a="http://schemas.openxmlformats.org/drawingml/2006/main">
            <a:off x="6265069" y="2192655"/>
            <a:ext cx="5537168" cy="3801713"/>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INFERRED + OPEN</a:t>
            </a:r>
          </a:p>
          <a:p xmlns:a="http://schemas.openxmlformats.org/drawingml/2006/main">
            <a:pPr algn="l">
              <a:defRPr sz="2400">
                <a:solidFill>
                  <a:srgbClr val="000000"/>
                </a:solidFill>
                <a:latin typeface="Helvetica Neue"/>
                <a:ea typeface="Helvetica Neue"/>
                <a:cs typeface="Helvetica Neue"/>
              </a:defRPr>
            </a:pPr>
            <a:r>
              <a:t>Inference: a pressure system around performance, possession, allegiance.</a:t>
            </a:r>
          </a:p>
          <a:p xmlns:a="http://schemas.openxmlformats.org/drawingml/2006/main">
            <a:pPr algn="l">
              <a:defRPr sz="2400">
                <a:solidFill>
                  <a:srgbClr val="000000"/>
                </a:solidFill>
                <a:latin typeface="Helvetica Neue"/>
                <a:ea typeface="Helvetica Neue"/>
                <a:cs typeface="Helvetica Neue"/>
              </a:defRPr>
            </a:pPr>
            <a:r>
              <a:t>Open: full motive, exact minute sequence, legal ownership, future relation.</a:t>
            </a:r>
          </a:p>
        </p:txBody>
      </p:sp>
    </p:spTree>
    <p:extLst>
      <p:ext uri="{BB962C8B-B14F-4D97-AF65-F5344CB8AC3E}">
        <p14:creationId xmlns:p14="http://schemas.microsoft.com/office/powerpoint/2010/main" val="763521392"/>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1" name="Google-Shape-534-p58-1">
            <a:extLst xmlns:a="http://schemas.openxmlformats.org/drawingml/2006/main">
              <a:ext uri="{FF2B5EF4-FFF2-40B4-BE49-F238E27FC236}">
                <a16:creationId xmlns:a16="http://schemas.microsoft.com/office/drawing/2014/main" id="{ECA5CF25-3E3A-417A-B20F-372C08B23568}"/>
              </a:ext>
            </a:extLst>
          </p:cNvPr>
          <p:cNvSpPr>
            <a:spLocks xmlns:a="http://schemas.openxmlformats.org/drawingml/2006/main" noGrp="1"/>
          </p:cNvSpPr>
          <p:nvPr/>
        </p:nvSpPr>
        <p:spPr>
          <a:xfrm xmlns:a="http://schemas.openxmlformats.org/drawingml/2006/main">
            <a:off x="393668" y="1838801"/>
            <a:ext cx="5533168" cy="4155567"/>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WHAT PERFORMANCE GIVES</a:t>
            </a:r>
          </a:p>
          <a:p xmlns:a="http://schemas.openxmlformats.org/drawingml/2006/main">
            <a:pPr algn="l">
              <a:defRPr sz="2400">
                <a:solidFill>
                  <a:srgbClr val="000000"/>
                </a:solidFill>
                <a:latin typeface="Helvetica Neue"/>
                <a:ea typeface="Helvetica Neue"/>
                <a:cs typeface="Helvetica Neue"/>
              </a:defRPr>
            </a:pPr>
            <a:r>
              <a:t>Comic speed, social momentum, grooming, song, and a public morning.</a:t>
            </a:r>
          </a:p>
          <a:p xmlns:a="http://schemas.openxmlformats.org/drawingml/2006/main">
            <a:pPr algn="l">
              <a:defRPr sz="2400">
                <a:solidFill>
                  <a:srgbClr val="000000"/>
                </a:solidFill>
                <a:latin typeface="Helvetica Neue"/>
                <a:ea typeface="Helvetica Neue"/>
                <a:cs typeface="Helvetica Neue"/>
              </a:defRPr>
            </a:pPr>
            <a:r>
              <a:t>Mulligan is not only a mask or aggressor.</a:t>
            </a:r>
          </a:p>
          <a:p xmlns:a="http://schemas.openxmlformats.org/drawingml/2006/main">
            <a:pPr algn="l">
              <a:defRPr sz="2400">
                <a:solidFill>
                  <a:srgbClr val="000000"/>
                </a:solidFill>
                <a:latin typeface="Helvetica Neue"/>
                <a:ea typeface="Helvetica Neue"/>
                <a:cs typeface="Helvetica Neue"/>
              </a:defRPr>
            </a:pPr>
            <a:r>
              <a:t>Pleasure and command can coexist.</a:t>
            </a:r>
          </a:p>
        </p:txBody>
      </p:sp>
      <p:sp>
        <p:nvSpPr>
          <p:cNvPr id="2" name="Google-Shape-532-p58-3">
            <a:extLst xmlns:a="http://schemas.openxmlformats.org/drawingml/2006/main">
              <a:ext uri="{FF2B5EF4-FFF2-40B4-BE49-F238E27FC236}">
                <a16:creationId xmlns:a16="http://schemas.microsoft.com/office/drawing/2014/main" id="{9647A4BB-826C-4297-AB57-46406C03ADC4}"/>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4</a:t>
            </a:r>
          </a:p>
        </p:txBody>
      </p:sp>
      <p:sp>
        <p:nvSpPr>
          <p:cNvPr id="3" name="Google-Shape-533-p58-4">
            <a:extLst xmlns:a="http://schemas.openxmlformats.org/drawingml/2006/main">
              <a:ext uri="{FF2B5EF4-FFF2-40B4-BE49-F238E27FC236}">
                <a16:creationId xmlns:a16="http://schemas.microsoft.com/office/drawing/2014/main" id="{B86793E6-42CE-464A-ABCB-38EA44C355EF}"/>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The roof performance creates the first asymmetry</a:t>
            </a:r>
          </a:p>
        </p:txBody>
      </p:sp>
      <p:sp>
        <p:nvSpPr>
          <p:cNvPr id="4" name="Google-Shape-534-p58-5">
            <a:extLst xmlns:a="http://schemas.openxmlformats.org/drawingml/2006/main">
              <a:ext uri="{FF2B5EF4-FFF2-40B4-BE49-F238E27FC236}">
                <a16:creationId xmlns:a16="http://schemas.microsoft.com/office/drawing/2014/main" id="{A3FFE4D6-3195-4916-8CBA-F14912554AEC}"/>
              </a:ext>
            </a:extLst>
          </p:cNvPr>
          <p:cNvSpPr>
            <a:spLocks xmlns:a="http://schemas.openxmlformats.org/drawingml/2006/main" noGrp="1"/>
          </p:cNvSpPr>
          <p:nvPr/>
        </p:nvSpPr>
        <p:spPr>
          <a:xfrm xmlns:a="http://schemas.openxmlformats.org/drawingml/2006/main">
            <a:off x="6265069" y="2192655"/>
            <a:ext cx="5537168" cy="3801713"/>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WHAT PERFORMANCE COSTS</a:t>
            </a:r>
          </a:p>
          <a:p xmlns:a="http://schemas.openxmlformats.org/drawingml/2006/main">
            <a:pPr algn="l">
              <a:defRPr sz="2400">
                <a:solidFill>
                  <a:srgbClr val="000000"/>
                </a:solidFill>
                <a:latin typeface="Helvetica Neue"/>
                <a:ea typeface="Helvetica Neue"/>
                <a:cs typeface="Helvetica Neue"/>
              </a:defRPr>
            </a:pPr>
            <a:r>
              <a:t>Mulligan chooses the register; Stephen answers inside it.</a:t>
            </a:r>
          </a:p>
          <a:p xmlns:a="http://schemas.openxmlformats.org/drawingml/2006/main">
            <a:pPr algn="l">
              <a:defRPr sz="2400">
                <a:solidFill>
                  <a:srgbClr val="000000"/>
                </a:solidFill>
                <a:latin typeface="Helvetica Neue"/>
                <a:ea typeface="Helvetica Neue"/>
                <a:cs typeface="Helvetica Neue"/>
              </a:defRPr>
            </a:pPr>
            <a:r>
              <a:t>An ordinary shave, sacred parody, military stone, and shared shelter overlap.</a:t>
            </a:r>
          </a:p>
        </p:txBody>
      </p:sp>
    </p:spTree>
    <p:extLst>
      <p:ext uri="{BB962C8B-B14F-4D97-AF65-F5344CB8AC3E}">
        <p14:creationId xmlns:p14="http://schemas.microsoft.com/office/powerpoint/2010/main" val="2039541371"/>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1" name="Google-Shape-532-p58-2">
            <a:extLst xmlns:a="http://schemas.openxmlformats.org/drawingml/2006/main">
              <a:ext uri="{FF2B5EF4-FFF2-40B4-BE49-F238E27FC236}">
                <a16:creationId xmlns:a16="http://schemas.microsoft.com/office/drawing/2014/main" id="{9E5A9F8F-9658-4B51-AC65-CDA7A1CB15C0}"/>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5</a:t>
            </a:r>
          </a:p>
        </p:txBody>
      </p:sp>
      <p:sp>
        <p:nvSpPr>
          <p:cNvPr id="2" name="Google-Shape-533-p58-3">
            <a:extLst xmlns:a="http://schemas.openxmlformats.org/drawingml/2006/main">
              <a:ext uri="{FF2B5EF4-FFF2-40B4-BE49-F238E27FC236}">
                <a16:creationId xmlns:a16="http://schemas.microsoft.com/office/drawing/2014/main" id="{820F63F2-885B-4CE2-A9D3-F9FA2E6DCEE0}"/>
              </a:ext>
            </a:extLst>
          </p:cNvPr>
          <p:cNvSpPr>
            <a:spLocks xmlns:a="http://schemas.openxmlformats.org/drawingml/2006/main" noGrp="1"/>
          </p:cNvSpPr>
          <p:nvPr/>
        </p:nvSpPr>
        <p:spPr>
          <a:xfrm xmlns:a="http://schemas.openxmlformats.org/drawingml/2006/main">
            <a:off x="393668" y="344519"/>
            <a:ext cx="11404568" cy="644271"/>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Grief enters through unequal reports</a:t>
            </a:r>
          </a:p>
        </p:txBody>
      </p:sp>
      <p:sp>
        <p:nvSpPr>
          <p:cNvPr id="3" name="Rounded-Rectangle-1-4">
            <a:extLst xmlns:a="http://schemas.openxmlformats.org/drawingml/2006/main">
              <a:ext uri="{FF2B5EF4-FFF2-40B4-BE49-F238E27FC236}">
                <a16:creationId xmlns:a16="http://schemas.microsoft.com/office/drawing/2014/main" id="{B2C055F4-7E39-416B-8AD5-F4143DB3C8F7}"/>
              </a:ext>
            </a:extLst>
          </p:cNvPr>
          <p:cNvSpPr>
            <a:spLocks xmlns:a="http://schemas.openxmlformats.org/drawingml/2006/main" noGrp="1"/>
          </p:cNvSpPr>
          <p:nvPr/>
        </p:nvSpPr>
        <p:spPr>
          <a:xfrm xmlns:a="http://schemas.openxmlformats.org/drawingml/2006/main">
            <a:off x="397002" y="3339084"/>
            <a:ext cx="5533930" cy="1320832"/>
          </a:xfrm>
          <a:prstGeom xmlns:a="http://schemas.openxmlformats.org/drawingml/2006/main" prst="roundRect">
            <a:avLst>
              <a:gd name="adj" fmla="val 5769"/>
            </a:avLst>
          </a:prstGeom>
          <a:solidFill xmlns:a="http://schemas.openxmlformats.org/drawingml/2006/main">
            <a:srgbClr val="F2F2F2"/>
          </a:solidFill>
        </p:spPr>
      </p:sp>
      <p:sp>
        <p:nvSpPr>
          <p:cNvPr id="4" name="Content-Placeholder-10-5">
            <a:extLst xmlns:a="http://schemas.openxmlformats.org/drawingml/2006/main">
              <a:ext uri="{FF2B5EF4-FFF2-40B4-BE49-F238E27FC236}">
                <a16:creationId xmlns:a16="http://schemas.microsoft.com/office/drawing/2014/main" id="{577C4198-7BA1-4633-8AAC-9DECA5D00DC9}"/>
              </a:ext>
            </a:extLst>
          </p:cNvPr>
          <p:cNvSpPr>
            <a:spLocks xmlns:a="http://schemas.openxmlformats.org/drawingml/2006/main" noGrp="1"/>
          </p:cNvSpPr>
          <p:nvPr/>
        </p:nvSpPr>
        <p:spPr>
          <a:xfrm xmlns:a="http://schemas.openxmlformats.org/drawingml/2006/main">
            <a:off x="694277" y="3587972"/>
            <a:ext cx="4986909" cy="87782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MULLIGAN</a:t>
            </a:r>
          </a:p>
        </p:txBody>
      </p:sp>
      <p:sp>
        <p:nvSpPr>
          <p:cNvPr id="5" name="Content-Placeholder-15-6">
            <a:extLst xmlns:a="http://schemas.openxmlformats.org/drawingml/2006/main">
              <a:ext uri="{FF2B5EF4-FFF2-40B4-BE49-F238E27FC236}">
                <a16:creationId xmlns:a16="http://schemas.microsoft.com/office/drawing/2014/main" id="{515A4DE7-A452-4AD4-8F89-C52A8CF73F13}"/>
              </a:ext>
            </a:extLst>
          </p:cNvPr>
          <p:cNvSpPr>
            <a:spLocks xmlns:a="http://schemas.openxmlformats.org/drawingml/2006/main" noGrp="1"/>
          </p:cNvSpPr>
          <p:nvPr/>
        </p:nvSpPr>
        <p:spPr>
          <a:xfrm xmlns:a="http://schemas.openxmlformats.org/drawingml/2006/main">
            <a:off x="694277" y="4828604"/>
            <a:ext cx="5236655" cy="977932"/>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Reports a request</a:t>
            </a:r>
          </a:p>
          <a:p xmlns:a="http://schemas.openxmlformats.org/drawingml/2006/main">
            <a:pPr algn="l">
              <a:defRPr sz="1600">
                <a:solidFill>
                  <a:srgbClr val="000000"/>
                </a:solidFill>
                <a:latin typeface="Helvetica Neue"/>
                <a:ea typeface="Helvetica Neue"/>
                <a:cs typeface="Helvetica Neue"/>
              </a:defRPr>
            </a:pPr>
            <a:r>
              <a:t>Explains + apologises unevenly</a:t>
            </a:r>
          </a:p>
          <a:p xmlns:a="http://schemas.openxmlformats.org/drawingml/2006/main">
            <a:pPr algn="l">
              <a:defRPr sz="1600">
                <a:solidFill>
                  <a:srgbClr val="000000"/>
                </a:solidFill>
                <a:latin typeface="Helvetica Neue"/>
                <a:ea typeface="Helvetica Neue"/>
                <a:cs typeface="Helvetica Neue"/>
              </a:defRPr>
            </a:pPr>
            <a:r>
              <a:t>Cannot supply May’s mind</a:t>
            </a:r>
          </a:p>
        </p:txBody>
      </p:sp>
      <p:sp>
        <p:nvSpPr>
          <p:cNvPr id="6" name="Rounded-Rectangle-7-7">
            <a:extLst xmlns:a="http://schemas.openxmlformats.org/drawingml/2006/main">
              <a:ext uri="{FF2B5EF4-FFF2-40B4-BE49-F238E27FC236}">
                <a16:creationId xmlns:a16="http://schemas.microsoft.com/office/drawing/2014/main" id="{9EFA1AF6-A794-47BC-8427-34FF806C20F0}"/>
              </a:ext>
            </a:extLst>
          </p:cNvPr>
          <p:cNvSpPr>
            <a:spLocks xmlns:a="http://schemas.openxmlformats.org/drawingml/2006/main" noGrp="1"/>
          </p:cNvSpPr>
          <p:nvPr/>
        </p:nvSpPr>
        <p:spPr>
          <a:xfrm xmlns:a="http://schemas.openxmlformats.org/drawingml/2006/main">
            <a:off x="6260783" y="3339084"/>
            <a:ext cx="5533930" cy="1320832"/>
          </a:xfrm>
          <a:prstGeom xmlns:a="http://schemas.openxmlformats.org/drawingml/2006/main" prst="roundRect">
            <a:avLst>
              <a:gd name="adj" fmla="val 5769"/>
            </a:avLst>
          </a:prstGeom>
          <a:solidFill xmlns:a="http://schemas.openxmlformats.org/drawingml/2006/main">
            <a:srgbClr val="F2F2F2"/>
          </a:solidFill>
        </p:spPr>
      </p:sp>
      <p:sp>
        <p:nvSpPr>
          <p:cNvPr id="7" name="Content-Placeholder-10-8">
            <a:extLst xmlns:a="http://schemas.openxmlformats.org/drawingml/2006/main">
              <a:ext uri="{FF2B5EF4-FFF2-40B4-BE49-F238E27FC236}">
                <a16:creationId xmlns:a16="http://schemas.microsoft.com/office/drawing/2014/main" id="{C8B66D64-99F5-4367-A7B7-6DC846FCF9CE}"/>
              </a:ext>
            </a:extLst>
          </p:cNvPr>
          <p:cNvSpPr>
            <a:spLocks xmlns:a="http://schemas.openxmlformats.org/drawingml/2006/main" noGrp="1"/>
          </p:cNvSpPr>
          <p:nvPr/>
        </p:nvSpPr>
        <p:spPr>
          <a:xfrm xmlns:a="http://schemas.openxmlformats.org/drawingml/2006/main">
            <a:off x="6558058" y="3587972"/>
            <a:ext cx="4986909" cy="87782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STEPHEN</a:t>
            </a:r>
          </a:p>
        </p:txBody>
      </p:sp>
      <p:sp>
        <p:nvSpPr>
          <p:cNvPr id="8" name="Content-Placeholder-15-9">
            <a:extLst xmlns:a="http://schemas.openxmlformats.org/drawingml/2006/main">
              <a:ext uri="{FF2B5EF4-FFF2-40B4-BE49-F238E27FC236}">
                <a16:creationId xmlns:a16="http://schemas.microsoft.com/office/drawing/2014/main" id="{0AA89CC9-76E7-4E27-BEE0-DA0FA106B4B2}"/>
              </a:ext>
            </a:extLst>
          </p:cNvPr>
          <p:cNvSpPr>
            <a:spLocks xmlns:a="http://schemas.openxmlformats.org/drawingml/2006/main" noGrp="1"/>
          </p:cNvSpPr>
          <p:nvPr/>
        </p:nvSpPr>
        <p:spPr>
          <a:xfrm xmlns:a="http://schemas.openxmlformats.org/drawingml/2006/main">
            <a:off x="6558058" y="4828604"/>
            <a:ext cx="5236655" cy="977932"/>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Remembers + dreams</a:t>
            </a:r>
          </a:p>
          <a:p xmlns:a="http://schemas.openxmlformats.org/drawingml/2006/main">
            <a:pPr algn="l">
              <a:defRPr sz="1600">
                <a:solidFill>
                  <a:srgbClr val="000000"/>
                </a:solidFill>
                <a:latin typeface="Helvetica Neue"/>
                <a:ea typeface="Helvetica Neue"/>
                <a:cs typeface="Helvetica Neue"/>
              </a:defRPr>
            </a:pPr>
            <a:r>
              <a:t>Refuses + names injury</a:t>
            </a:r>
          </a:p>
          <a:p xmlns:a="http://schemas.openxmlformats.org/drawingml/2006/main">
            <a:pPr algn="l">
              <a:defRPr sz="1600">
                <a:solidFill>
                  <a:srgbClr val="000000"/>
                </a:solidFill>
                <a:latin typeface="Helvetica Neue"/>
                <a:ea typeface="Helvetica Neue"/>
                <a:cs typeface="Helvetica Neue"/>
              </a:defRPr>
            </a:pPr>
            <a:r>
              <a:t>Is not a neutral judge</a:t>
            </a:r>
          </a:p>
        </p:txBody>
      </p:sp>
      <p:sp>
        <p:nvSpPr>
          <p:cNvPr id="9" name="Content-Placeholder-15-10">
            <a:extLst xmlns:a="http://schemas.openxmlformats.org/drawingml/2006/main">
              <a:ext uri="{FF2B5EF4-FFF2-40B4-BE49-F238E27FC236}">
                <a16:creationId xmlns:a16="http://schemas.microsoft.com/office/drawing/2014/main" id="{CEA4FFEB-9705-4E6F-AC5C-9DFDA14C2239}"/>
              </a:ext>
            </a:extLst>
          </p:cNvPr>
          <p:cNvSpPr>
            <a:spLocks xmlns:a="http://schemas.openxmlformats.org/drawingml/2006/main" noGrp="1"/>
          </p:cNvSpPr>
          <p:nvPr/>
        </p:nvSpPr>
        <p:spPr>
          <a:xfrm xmlns:a="http://schemas.openxmlformats.org/drawingml/2006/main">
            <a:off x="400907" y="1157478"/>
            <a:ext cx="11404568" cy="1629251"/>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Attribution protects the absent.</a:t>
            </a:r>
          </a:p>
          <a:p xmlns:a="http://schemas.openxmlformats.org/drawingml/2006/main">
            <a:pPr algn="l">
              <a:defRPr sz="1600">
                <a:solidFill>
                  <a:srgbClr val="000000"/>
                </a:solidFill>
                <a:latin typeface="Helvetica Neue"/>
                <a:ea typeface="Helvetica Neue"/>
                <a:cs typeface="Helvetica Neue"/>
              </a:defRPr>
            </a:pPr>
            <a:r>
              <a:t>Mulligan reports May’s request. Stephen remembers, dreams, resists, and names injury.</a:t>
            </a:r>
          </a:p>
          <a:p xmlns:a="http://schemas.openxmlformats.org/drawingml/2006/main">
            <a:pPr algn="l">
              <a:defRPr sz="1600">
                <a:solidFill>
                  <a:srgbClr val="000000"/>
                </a:solidFill>
                <a:latin typeface="Helvetica Neue"/>
                <a:ea typeface="Helvetica Neue"/>
                <a:cs typeface="Helvetica Neue"/>
              </a:defRPr>
            </a:pPr>
            <a:r>
              <a:t>Continuation is not reconciliation.</a:t>
            </a:r>
          </a:p>
        </p:txBody>
      </p:sp>
    </p:spTree>
    <p:extLst>
      <p:ext uri="{BB962C8B-B14F-4D97-AF65-F5344CB8AC3E}">
        <p14:creationId xmlns:p14="http://schemas.microsoft.com/office/powerpoint/2010/main" val="316137015"/>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1" name="Google-Shape-534-p58-1">
            <a:extLst xmlns:a="http://schemas.openxmlformats.org/drawingml/2006/main">
              <a:ext uri="{FF2B5EF4-FFF2-40B4-BE49-F238E27FC236}">
                <a16:creationId xmlns:a16="http://schemas.microsoft.com/office/drawing/2014/main" id="{B9C2225F-DB25-4CD7-B989-F746AD0BD362}"/>
              </a:ext>
            </a:extLst>
          </p:cNvPr>
          <p:cNvSpPr>
            <a:spLocks xmlns:a="http://schemas.openxmlformats.org/drawingml/2006/main" noGrp="1"/>
          </p:cNvSpPr>
          <p:nvPr/>
        </p:nvSpPr>
        <p:spPr>
          <a:xfrm xmlns:a="http://schemas.openxmlformats.org/drawingml/2006/main">
            <a:off x="393668" y="1838801"/>
            <a:ext cx="5533168" cy="4155567"/>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WHO SAYS WHAT?</a:t>
            </a:r>
          </a:p>
          <a:p xmlns:a="http://schemas.openxmlformats.org/drawingml/2006/main">
            <a:pPr algn="l">
              <a:defRPr sz="2400">
                <a:solidFill>
                  <a:srgbClr val="000000"/>
                </a:solidFill>
                <a:latin typeface="Helvetica Neue"/>
                <a:ea typeface="Helvetica Neue"/>
                <a:cs typeface="Helvetica Neue"/>
              </a:defRPr>
            </a:pPr>
            <a:r>
              <a:t>Mulligan reports May’s request.</a:t>
            </a:r>
          </a:p>
          <a:p xmlns:a="http://schemas.openxmlformats.org/drawingml/2006/main">
            <a:pPr algn="l">
              <a:defRPr sz="2400">
                <a:solidFill>
                  <a:srgbClr val="000000"/>
                </a:solidFill>
                <a:latin typeface="Helvetica Neue"/>
                <a:ea typeface="Helvetica Neue"/>
                <a:cs typeface="Helvetica Neue"/>
              </a:defRPr>
            </a:pPr>
            <a:r>
              <a:t>Stephen supplies memory, dream, refusal, and injury.</a:t>
            </a:r>
          </a:p>
          <a:p xmlns:a="http://schemas.openxmlformats.org/drawingml/2006/main">
            <a:pPr algn="l">
              <a:defRPr sz="2400">
                <a:solidFill>
                  <a:srgbClr val="000000"/>
                </a:solidFill>
                <a:latin typeface="Helvetica Neue"/>
                <a:ea typeface="Helvetica Neue"/>
                <a:cs typeface="Helvetica Neue"/>
              </a:defRPr>
            </a:pPr>
            <a:r>
              <a:t>The episode supplies no May point of view.</a:t>
            </a:r>
          </a:p>
        </p:txBody>
      </p:sp>
      <p:sp>
        <p:nvSpPr>
          <p:cNvPr id="2" name="Google-Shape-532-p58-3">
            <a:extLst xmlns:a="http://schemas.openxmlformats.org/drawingml/2006/main">
              <a:ext uri="{FF2B5EF4-FFF2-40B4-BE49-F238E27FC236}">
                <a16:creationId xmlns:a16="http://schemas.microsoft.com/office/drawing/2014/main" id="{32B42464-9448-40F0-915D-9BC2557E9CFF}"/>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5P1</a:t>
            </a:r>
          </a:p>
        </p:txBody>
      </p:sp>
      <p:sp>
        <p:nvSpPr>
          <p:cNvPr id="3" name="Google-Shape-533-p58-4">
            <a:extLst xmlns:a="http://schemas.openxmlformats.org/drawingml/2006/main">
              <a:ext uri="{FF2B5EF4-FFF2-40B4-BE49-F238E27FC236}">
                <a16:creationId xmlns:a16="http://schemas.microsoft.com/office/drawing/2014/main" id="{64E21BA8-6406-4CB2-8233-854E135847DB}"/>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5P1 · Presenter depth · attribution protects the absent</a:t>
            </a:r>
          </a:p>
        </p:txBody>
      </p:sp>
      <p:sp>
        <p:nvSpPr>
          <p:cNvPr id="4" name="Google-Shape-534-p58-5">
            <a:extLst xmlns:a="http://schemas.openxmlformats.org/drawingml/2006/main">
              <a:ext uri="{FF2B5EF4-FFF2-40B4-BE49-F238E27FC236}">
                <a16:creationId xmlns:a16="http://schemas.microsoft.com/office/drawing/2014/main" id="{3D4ED458-C28D-44C7-B945-67F5CED3CD75}"/>
              </a:ext>
            </a:extLst>
          </p:cNvPr>
          <p:cNvSpPr>
            <a:spLocks xmlns:a="http://schemas.openxmlformats.org/drawingml/2006/main" noGrp="1"/>
          </p:cNvSpPr>
          <p:nvPr/>
        </p:nvSpPr>
        <p:spPr>
          <a:xfrm xmlns:a="http://schemas.openxmlformats.org/drawingml/2006/main">
            <a:off x="6265069" y="2192655"/>
            <a:ext cx="5537168" cy="3801713"/>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DO NOT CONVERT</a:t>
            </a:r>
          </a:p>
          <a:p xmlns:a="http://schemas.openxmlformats.org/drawingml/2006/main">
            <a:pPr algn="l">
              <a:defRPr sz="2400">
                <a:solidFill>
                  <a:srgbClr val="000000"/>
                </a:solidFill>
                <a:latin typeface="Helvetica Neue"/>
                <a:ea typeface="Helvetica Neue"/>
                <a:cs typeface="Helvetica Neue"/>
              </a:defRPr>
            </a:pPr>
            <a:r>
              <a:t>grief → diagnosis · request → complete belief</a:t>
            </a:r>
          </a:p>
          <a:p xmlns:a="http://schemas.openxmlformats.org/drawingml/2006/main">
            <a:pPr algn="l">
              <a:defRPr sz="2400">
                <a:solidFill>
                  <a:srgbClr val="000000"/>
                </a:solidFill>
                <a:latin typeface="Helvetica Neue"/>
                <a:ea typeface="Helvetica Neue"/>
                <a:cs typeface="Helvetica Neue"/>
              </a:defRPr>
            </a:pPr>
            <a:r>
              <a:t>refusal → total verdict · absence → symbolic availability</a:t>
            </a:r>
          </a:p>
        </p:txBody>
      </p:sp>
    </p:spTree>
    <p:extLst>
      <p:ext uri="{BB962C8B-B14F-4D97-AF65-F5344CB8AC3E}">
        <p14:creationId xmlns:p14="http://schemas.microsoft.com/office/powerpoint/2010/main" val="253760959"/>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1" name="Google-Shape-532-p58-2">
            <a:extLst xmlns:a="http://schemas.openxmlformats.org/drawingml/2006/main">
              <a:ext uri="{FF2B5EF4-FFF2-40B4-BE49-F238E27FC236}">
                <a16:creationId xmlns:a16="http://schemas.microsoft.com/office/drawing/2014/main" id="{BF27F724-3139-4F9F-9917-72AE89727408}"/>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6</a:t>
            </a:r>
          </a:p>
        </p:txBody>
      </p:sp>
      <p:sp>
        <p:nvSpPr>
          <p:cNvPr id="2" name="Google-Shape-533-p58-3">
            <a:extLst xmlns:a="http://schemas.openxmlformats.org/drawingml/2006/main">
              <a:ext uri="{FF2B5EF4-FFF2-40B4-BE49-F238E27FC236}">
                <a16:creationId xmlns:a16="http://schemas.microsoft.com/office/drawing/2014/main" id="{57D4E0DD-63C4-42C4-BCDD-6E7E2C34BF73}"/>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Breakfast attaches language to labour</a:t>
            </a:r>
          </a:p>
        </p:txBody>
      </p:sp>
      <p:sp>
        <p:nvSpPr>
          <p:cNvPr id="3" name="Rounded-Rectangle-6-4">
            <a:extLst xmlns:a="http://schemas.openxmlformats.org/drawingml/2006/main">
              <a:ext uri="{FF2B5EF4-FFF2-40B4-BE49-F238E27FC236}">
                <a16:creationId xmlns:a16="http://schemas.microsoft.com/office/drawing/2014/main" id="{F3C35CB0-8C14-435E-8A99-6F9BBF09BB22}"/>
              </a:ext>
            </a:extLst>
          </p:cNvPr>
          <p:cNvSpPr>
            <a:spLocks xmlns:a="http://schemas.openxmlformats.org/drawingml/2006/main" noGrp="1"/>
          </p:cNvSpPr>
          <p:nvPr/>
        </p:nvSpPr>
        <p:spPr>
          <a:xfrm xmlns:a="http://schemas.openxmlformats.org/drawingml/2006/main">
            <a:off x="6264402"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4" name="Content-Placeholder-10-5">
            <a:extLst xmlns:a="http://schemas.openxmlformats.org/drawingml/2006/main">
              <a:ext uri="{FF2B5EF4-FFF2-40B4-BE49-F238E27FC236}">
                <a16:creationId xmlns:a16="http://schemas.microsoft.com/office/drawing/2014/main" id="{999FF7D3-0EBB-4810-B08E-078B5361E9C6}"/>
              </a:ext>
            </a:extLst>
          </p:cNvPr>
          <p:cNvSpPr>
            <a:spLocks xmlns:a="http://schemas.openxmlformats.org/drawingml/2006/main" noGrp="1"/>
          </p:cNvSpPr>
          <p:nvPr/>
        </p:nvSpPr>
        <p:spPr>
          <a:xfrm xmlns:a="http://schemas.openxmlformats.org/drawingml/2006/main">
            <a:off x="6561677" y="266480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WAITS + SPEAKS</a:t>
            </a:r>
          </a:p>
          <a:p xmlns:a="http://schemas.openxmlformats.org/drawingml/2006/main">
            <a:pPr algn="l">
              <a:defRPr sz="2400">
                <a:solidFill>
                  <a:srgbClr val="000000"/>
                </a:solidFill>
                <a:latin typeface="Helvetica Neue"/>
                <a:ea typeface="Helvetica Neue"/>
                <a:cs typeface="Helvetica Neue"/>
              </a:defRPr>
            </a:pPr>
            <a:r>
              <a:t>Irish becomes sound, shame, performance, and social difference.</a:t>
            </a:r>
          </a:p>
        </p:txBody>
      </p:sp>
      <p:sp>
        <p:nvSpPr>
          <p:cNvPr id="5" name="Rounded-Rectangle-8-6">
            <a:extLst xmlns:a="http://schemas.openxmlformats.org/drawingml/2006/main">
              <a:ext uri="{FF2B5EF4-FFF2-40B4-BE49-F238E27FC236}">
                <a16:creationId xmlns:a16="http://schemas.microsoft.com/office/drawing/2014/main" id="{1C71510B-39DA-4044-B4A5-67AC99726E75}"/>
              </a:ext>
            </a:extLst>
          </p:cNvPr>
          <p:cNvSpPr>
            <a:spLocks xmlns:a="http://schemas.openxmlformats.org/drawingml/2006/main" noGrp="1"/>
          </p:cNvSpPr>
          <p:nvPr/>
        </p:nvSpPr>
        <p:spPr>
          <a:xfrm xmlns:a="http://schemas.openxmlformats.org/drawingml/2006/main">
            <a:off x="409004"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6" name="Content-Placeholder-10-7">
            <a:extLst xmlns:a="http://schemas.openxmlformats.org/drawingml/2006/main">
              <a:ext uri="{FF2B5EF4-FFF2-40B4-BE49-F238E27FC236}">
                <a16:creationId xmlns:a16="http://schemas.microsoft.com/office/drawing/2014/main" id="{56DEA857-AAA7-45E0-8659-ED1FDFA89070}"/>
              </a:ext>
            </a:extLst>
          </p:cNvPr>
          <p:cNvSpPr>
            <a:spLocks xmlns:a="http://schemas.openxmlformats.org/drawingml/2006/main" noGrp="1"/>
          </p:cNvSpPr>
          <p:nvPr/>
        </p:nvSpPr>
        <p:spPr>
          <a:xfrm xmlns:a="http://schemas.openxmlformats.org/drawingml/2006/main">
            <a:off x="706279" y="266480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MEASURES</a:t>
            </a:r>
          </a:p>
          <a:p xmlns:a="http://schemas.openxmlformats.org/drawingml/2006/main">
            <a:pPr algn="l">
              <a:defRPr sz="2400">
                <a:solidFill>
                  <a:srgbClr val="000000"/>
                </a:solidFill>
                <a:latin typeface="Helvetica Neue"/>
                <a:ea typeface="Helvetica Neue"/>
                <a:cs typeface="Helvetica Neue"/>
              </a:defRPr>
            </a:pPr>
            <a:r>
              <a:t>The milkwoman delivers a product and states a bill.</a:t>
            </a:r>
          </a:p>
        </p:txBody>
      </p:sp>
      <p:sp>
        <p:nvSpPr>
          <p:cNvPr id="7" name="Rounded-Rectangle-1-8">
            <a:extLst xmlns:a="http://schemas.openxmlformats.org/drawingml/2006/main">
              <a:ext uri="{FF2B5EF4-FFF2-40B4-BE49-F238E27FC236}">
                <a16:creationId xmlns:a16="http://schemas.microsoft.com/office/drawing/2014/main" id="{1F690437-AEFE-4AEE-BD01-480F6BD20C80}"/>
              </a:ext>
            </a:extLst>
          </p:cNvPr>
          <p:cNvSpPr>
            <a:spLocks xmlns:a="http://schemas.openxmlformats.org/drawingml/2006/main" noGrp="1"/>
          </p:cNvSpPr>
          <p:nvPr/>
        </p:nvSpPr>
        <p:spPr>
          <a:xfrm xmlns:a="http://schemas.openxmlformats.org/drawingml/2006/main">
            <a:off x="6264402" y="437007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8" name="Content-Placeholder-10-9">
            <a:extLst xmlns:a="http://schemas.openxmlformats.org/drawingml/2006/main">
              <a:ext uri="{FF2B5EF4-FFF2-40B4-BE49-F238E27FC236}">
                <a16:creationId xmlns:a16="http://schemas.microsoft.com/office/drawing/2014/main" id="{D53D49B1-97C6-4426-90A8-EDB7C0FF485E}"/>
              </a:ext>
            </a:extLst>
          </p:cNvPr>
          <p:cNvSpPr>
            <a:spLocks xmlns:a="http://schemas.openxmlformats.org/drawingml/2006/main" noGrp="1"/>
          </p:cNvSpPr>
          <p:nvPr/>
        </p:nvSpPr>
        <p:spPr>
          <a:xfrm xmlns:a="http://schemas.openxmlformats.org/drawingml/2006/main">
            <a:off x="6561677" y="466505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CONVERTS?</a:t>
            </a:r>
          </a:p>
          <a:p xmlns:a="http://schemas.openxmlformats.org/drawingml/2006/main">
            <a:pPr algn="l">
              <a:defRPr sz="2400">
                <a:solidFill>
                  <a:srgbClr val="000000"/>
                </a:solidFill>
                <a:latin typeface="Helvetica Neue"/>
                <a:ea typeface="Helvetica Neue"/>
                <a:cs typeface="Helvetica Neue"/>
              </a:defRPr>
            </a:pPr>
            <a:r>
              <a:t>Who can collect speech and make it publishable value?</a:t>
            </a:r>
          </a:p>
        </p:txBody>
      </p:sp>
      <p:sp>
        <p:nvSpPr>
          <p:cNvPr id="9" name="Rounded-Rectangle-3-10">
            <a:extLst xmlns:a="http://schemas.openxmlformats.org/drawingml/2006/main">
              <a:ext uri="{FF2B5EF4-FFF2-40B4-BE49-F238E27FC236}">
                <a16:creationId xmlns:a16="http://schemas.microsoft.com/office/drawing/2014/main" id="{F2B9857B-FC12-46B0-AEFC-B04C6AAA66AE}"/>
              </a:ext>
            </a:extLst>
          </p:cNvPr>
          <p:cNvSpPr>
            <a:spLocks xmlns:a="http://schemas.openxmlformats.org/drawingml/2006/main" noGrp="1"/>
          </p:cNvSpPr>
          <p:nvPr/>
        </p:nvSpPr>
        <p:spPr>
          <a:xfrm xmlns:a="http://schemas.openxmlformats.org/drawingml/2006/main">
            <a:off x="409004" y="437007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10" name="Content-Placeholder-10-11">
            <a:extLst xmlns:a="http://schemas.openxmlformats.org/drawingml/2006/main">
              <a:ext uri="{FF2B5EF4-FFF2-40B4-BE49-F238E27FC236}">
                <a16:creationId xmlns:a16="http://schemas.microsoft.com/office/drawing/2014/main" id="{9C1BD4F1-8B52-4E44-926B-6D59775A394F}"/>
              </a:ext>
            </a:extLst>
          </p:cNvPr>
          <p:cNvSpPr>
            <a:spLocks xmlns:a="http://schemas.openxmlformats.org/drawingml/2006/main" noGrp="1"/>
          </p:cNvSpPr>
          <p:nvPr/>
        </p:nvSpPr>
        <p:spPr>
          <a:xfrm xmlns:a="http://schemas.openxmlformats.org/drawingml/2006/main">
            <a:off x="706279" y="466505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CALCULATES</a:t>
            </a:r>
          </a:p>
          <a:p xmlns:a="http://schemas.openxmlformats.org/drawingml/2006/main">
            <a:pPr algn="l">
              <a:defRPr sz="2400">
                <a:solidFill>
                  <a:srgbClr val="000000"/>
                </a:solidFill>
                <a:latin typeface="Helvetica Neue"/>
                <a:ea typeface="Helvetica Neue"/>
                <a:cs typeface="Helvetica Neue"/>
              </a:defRPr>
            </a:pPr>
            <a:r>
              <a:t>A florin is paid; two pennies remain owing.</a:t>
            </a:r>
          </a:p>
        </p:txBody>
      </p:sp>
      <p:sp>
        <p:nvSpPr>
          <p:cNvPr id="11" name="Content-Placeholder-15-12">
            <a:extLst xmlns:a="http://schemas.openxmlformats.org/drawingml/2006/main">
              <a:ext uri="{FF2B5EF4-FFF2-40B4-BE49-F238E27FC236}">
                <a16:creationId xmlns:a16="http://schemas.microsoft.com/office/drawing/2014/main" id="{AA2079F0-BE3C-465D-A72A-E103BB4398A2}"/>
              </a:ext>
            </a:extLst>
          </p:cNvPr>
          <p:cNvSpPr>
            <a:spLocks xmlns:a="http://schemas.openxmlformats.org/drawingml/2006/main" noGrp="1"/>
          </p:cNvSpPr>
          <p:nvPr/>
        </p:nvSpPr>
        <p:spPr>
          <a:xfrm xmlns:a="http://schemas.openxmlformats.org/drawingml/2006/main">
            <a:off x="400907" y="1057466"/>
            <a:ext cx="11404568" cy="1012222"/>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Begin with the worker, not the allegory.</a:t>
            </a:r>
          </a:p>
          <a:p xmlns:a="http://schemas.openxmlformats.org/drawingml/2006/main">
            <a:pPr algn="l">
              <a:defRPr sz="1600">
                <a:solidFill>
                  <a:srgbClr val="000000"/>
                </a:solidFill>
                <a:latin typeface="Helvetica Neue"/>
                <a:ea typeface="Helvetica Neue"/>
                <a:cs typeface="Helvetica Neue"/>
              </a:defRPr>
            </a:pPr>
            <a:r>
              <a:t>The men’s cultural argument occurs inside an incompletely paid transaction.</a:t>
            </a:r>
          </a:p>
        </p:txBody>
      </p:sp>
    </p:spTree>
    <p:extLst>
      <p:ext uri="{BB962C8B-B14F-4D97-AF65-F5344CB8AC3E}">
        <p14:creationId xmlns:p14="http://schemas.microsoft.com/office/powerpoint/2010/main" val="2124655962"/>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1" name="Google-Shape-532-p58-2">
            <a:extLst xmlns:a="http://schemas.openxmlformats.org/drawingml/2006/main">
              <a:ext uri="{FF2B5EF4-FFF2-40B4-BE49-F238E27FC236}">
                <a16:creationId xmlns:a16="http://schemas.microsoft.com/office/drawing/2014/main" id="{379AB956-A343-47BF-A2F5-71AE50363B4B}"/>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6P1</a:t>
            </a:r>
          </a:p>
        </p:txBody>
      </p:sp>
      <p:sp>
        <p:nvSpPr>
          <p:cNvPr id="2" name="Google-Shape-533-p58-3">
            <a:extLst xmlns:a="http://schemas.openxmlformats.org/drawingml/2006/main">
              <a:ext uri="{FF2B5EF4-FFF2-40B4-BE49-F238E27FC236}">
                <a16:creationId xmlns:a16="http://schemas.microsoft.com/office/drawing/2014/main" id="{91A4A595-5423-486E-AC6A-F345EF489D5E}"/>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6P1 · Presenter depth · who may collect a language?</a:t>
            </a:r>
          </a:p>
        </p:txBody>
      </p:sp>
      <p:sp>
        <p:nvSpPr>
          <p:cNvPr id="3" name="Rounded-Rectangle-6-4">
            <a:extLst xmlns:a="http://schemas.openxmlformats.org/drawingml/2006/main">
              <a:ext uri="{FF2B5EF4-FFF2-40B4-BE49-F238E27FC236}">
                <a16:creationId xmlns:a16="http://schemas.microsoft.com/office/drawing/2014/main" id="{D37FC4DB-1D53-472D-A81F-308325E31179}"/>
              </a:ext>
            </a:extLst>
          </p:cNvPr>
          <p:cNvSpPr>
            <a:spLocks xmlns:a="http://schemas.openxmlformats.org/drawingml/2006/main" noGrp="1"/>
          </p:cNvSpPr>
          <p:nvPr/>
        </p:nvSpPr>
        <p:spPr>
          <a:xfrm xmlns:a="http://schemas.openxmlformats.org/drawingml/2006/main">
            <a:off x="6264402"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4" name="Content-Placeholder-10-5">
            <a:extLst xmlns:a="http://schemas.openxmlformats.org/drawingml/2006/main">
              <a:ext uri="{FF2B5EF4-FFF2-40B4-BE49-F238E27FC236}">
                <a16:creationId xmlns:a16="http://schemas.microsoft.com/office/drawing/2014/main" id="{C8B5DE6A-CBB3-4B7D-931B-DC344C02C838}"/>
              </a:ext>
            </a:extLst>
          </p:cNvPr>
          <p:cNvSpPr>
            <a:spLocks xmlns:a="http://schemas.openxmlformats.org/drawingml/2006/main" noGrp="1"/>
          </p:cNvSpPr>
          <p:nvPr/>
        </p:nvSpPr>
        <p:spPr>
          <a:xfrm xmlns:a="http://schemas.openxmlformats.org/drawingml/2006/main">
            <a:off x="6561677" y="266480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PERFORMANCE</a:t>
            </a:r>
          </a:p>
          <a:p xmlns:a="http://schemas.openxmlformats.org/drawingml/2006/main">
            <a:pPr algn="l">
              <a:defRPr sz="2400">
                <a:solidFill>
                  <a:srgbClr val="000000"/>
                </a:solidFill>
                <a:latin typeface="Helvetica Neue"/>
                <a:ea typeface="Helvetica Neue"/>
                <a:cs typeface="Helvetica Neue"/>
              </a:defRPr>
            </a:pPr>
            <a:r>
              <a:t>Who can display knowledge inside the room?</a:t>
            </a:r>
          </a:p>
        </p:txBody>
      </p:sp>
      <p:sp>
        <p:nvSpPr>
          <p:cNvPr id="5" name="Rounded-Rectangle-8-6">
            <a:extLst xmlns:a="http://schemas.openxmlformats.org/drawingml/2006/main">
              <a:ext uri="{FF2B5EF4-FFF2-40B4-BE49-F238E27FC236}">
                <a16:creationId xmlns:a16="http://schemas.microsoft.com/office/drawing/2014/main" id="{D561F7D5-6660-45B7-8B8C-00DD23D7D6A0}"/>
              </a:ext>
            </a:extLst>
          </p:cNvPr>
          <p:cNvSpPr>
            <a:spLocks xmlns:a="http://schemas.openxmlformats.org/drawingml/2006/main" noGrp="1"/>
          </p:cNvSpPr>
          <p:nvPr/>
        </p:nvSpPr>
        <p:spPr>
          <a:xfrm xmlns:a="http://schemas.openxmlformats.org/drawingml/2006/main">
            <a:off x="409004"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6" name="Content-Placeholder-10-7">
            <a:extLst xmlns:a="http://schemas.openxmlformats.org/drawingml/2006/main">
              <a:ext uri="{FF2B5EF4-FFF2-40B4-BE49-F238E27FC236}">
                <a16:creationId xmlns:a16="http://schemas.microsoft.com/office/drawing/2014/main" id="{9B37DE41-C8E6-4F7F-BBA0-AD56757AC98A}"/>
              </a:ext>
            </a:extLst>
          </p:cNvPr>
          <p:cNvSpPr>
            <a:spLocks xmlns:a="http://schemas.openxmlformats.org/drawingml/2006/main" noGrp="1"/>
          </p:cNvSpPr>
          <p:nvPr/>
        </p:nvSpPr>
        <p:spPr>
          <a:xfrm xmlns:a="http://schemas.openxmlformats.org/drawingml/2006/main">
            <a:off x="706279" y="266480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ABILITY</a:t>
            </a:r>
          </a:p>
          <a:p xmlns:a="http://schemas.openxmlformats.org/drawingml/2006/main">
            <a:pPr algn="l">
              <a:defRPr sz="2400">
                <a:solidFill>
                  <a:srgbClr val="000000"/>
                </a:solidFill>
                <a:latin typeface="Helvetica Neue"/>
                <a:ea typeface="Helvetica Neue"/>
                <a:cs typeface="Helvetica Neue"/>
              </a:defRPr>
            </a:pPr>
            <a:r>
              <a:t>Who can speak—and who is made to feel the loss?</a:t>
            </a:r>
          </a:p>
        </p:txBody>
      </p:sp>
      <p:sp>
        <p:nvSpPr>
          <p:cNvPr id="7" name="Rounded-Rectangle-1-8">
            <a:extLst xmlns:a="http://schemas.openxmlformats.org/drawingml/2006/main">
              <a:ext uri="{FF2B5EF4-FFF2-40B4-BE49-F238E27FC236}">
                <a16:creationId xmlns:a16="http://schemas.microsoft.com/office/drawing/2014/main" id="{0E69D11F-688E-4C68-9034-0A3CA244B069}"/>
              </a:ext>
            </a:extLst>
          </p:cNvPr>
          <p:cNvSpPr>
            <a:spLocks xmlns:a="http://schemas.openxmlformats.org/drawingml/2006/main" noGrp="1"/>
          </p:cNvSpPr>
          <p:nvPr/>
        </p:nvSpPr>
        <p:spPr>
          <a:xfrm xmlns:a="http://schemas.openxmlformats.org/drawingml/2006/main">
            <a:off x="6264402" y="437007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8" name="Content-Placeholder-10-9">
            <a:extLst xmlns:a="http://schemas.openxmlformats.org/drawingml/2006/main">
              <a:ext uri="{FF2B5EF4-FFF2-40B4-BE49-F238E27FC236}">
                <a16:creationId xmlns:a16="http://schemas.microsoft.com/office/drawing/2014/main" id="{C52A356B-47CB-4CED-B096-58612BC1F4A6}"/>
              </a:ext>
            </a:extLst>
          </p:cNvPr>
          <p:cNvSpPr>
            <a:spLocks xmlns:a="http://schemas.openxmlformats.org/drawingml/2006/main" noGrp="1"/>
          </p:cNvSpPr>
          <p:nvPr/>
        </p:nvSpPr>
        <p:spPr>
          <a:xfrm xmlns:a="http://schemas.openxmlformats.org/drawingml/2006/main">
            <a:off x="6561677" y="466505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VALUE</a:t>
            </a:r>
          </a:p>
          <a:p xmlns:a="http://schemas.openxmlformats.org/drawingml/2006/main">
            <a:pPr algn="l">
              <a:defRPr sz="2400">
                <a:solidFill>
                  <a:srgbClr val="000000"/>
                </a:solidFill>
                <a:latin typeface="Helvetica Neue"/>
                <a:ea typeface="Helvetica Neue"/>
                <a:cs typeface="Helvetica Neue"/>
              </a:defRPr>
            </a:pPr>
            <a:r>
              <a:t>Who can circulate or publish what was gathered?</a:t>
            </a:r>
          </a:p>
        </p:txBody>
      </p:sp>
      <p:sp>
        <p:nvSpPr>
          <p:cNvPr id="9" name="Rounded-Rectangle-3-10">
            <a:extLst xmlns:a="http://schemas.openxmlformats.org/drawingml/2006/main">
              <a:ext uri="{FF2B5EF4-FFF2-40B4-BE49-F238E27FC236}">
                <a16:creationId xmlns:a16="http://schemas.microsoft.com/office/drawing/2014/main" id="{AAAF6CB9-4C36-4FE4-9288-42A86ED7B2FC}"/>
              </a:ext>
            </a:extLst>
          </p:cNvPr>
          <p:cNvSpPr>
            <a:spLocks xmlns:a="http://schemas.openxmlformats.org/drawingml/2006/main" noGrp="1"/>
          </p:cNvSpPr>
          <p:nvPr/>
        </p:nvSpPr>
        <p:spPr>
          <a:xfrm xmlns:a="http://schemas.openxmlformats.org/drawingml/2006/main">
            <a:off x="409004" y="437007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10" name="Content-Placeholder-10-11">
            <a:extLst xmlns:a="http://schemas.openxmlformats.org/drawingml/2006/main">
              <a:ext uri="{FF2B5EF4-FFF2-40B4-BE49-F238E27FC236}">
                <a16:creationId xmlns:a16="http://schemas.microsoft.com/office/drawing/2014/main" id="{D2F612AB-253A-4AD7-9539-657EC8E514E1}"/>
              </a:ext>
            </a:extLst>
          </p:cNvPr>
          <p:cNvSpPr>
            <a:spLocks xmlns:a="http://schemas.openxmlformats.org/drawingml/2006/main" noGrp="1"/>
          </p:cNvSpPr>
          <p:nvPr/>
        </p:nvSpPr>
        <p:spPr>
          <a:xfrm xmlns:a="http://schemas.openxmlformats.org/drawingml/2006/main">
            <a:off x="706279" y="466505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COLLECTION</a:t>
            </a:r>
          </a:p>
          <a:p xmlns:a="http://schemas.openxmlformats.org/drawingml/2006/main">
            <a:pPr algn="l">
              <a:defRPr sz="2400">
                <a:solidFill>
                  <a:srgbClr val="000000"/>
                </a:solidFill>
                <a:latin typeface="Helvetica Neue"/>
                <a:ea typeface="Helvetica Neue"/>
                <a:cs typeface="Helvetica Neue"/>
              </a:defRPr>
            </a:pPr>
            <a:r>
              <a:t>Who can gather another person’s speech?</a:t>
            </a:r>
          </a:p>
        </p:txBody>
      </p:sp>
      <p:sp>
        <p:nvSpPr>
          <p:cNvPr id="11" name="Content-Placeholder-15-12">
            <a:extLst xmlns:a="http://schemas.openxmlformats.org/drawingml/2006/main">
              <a:ext uri="{FF2B5EF4-FFF2-40B4-BE49-F238E27FC236}">
                <a16:creationId xmlns:a16="http://schemas.microsoft.com/office/drawing/2014/main" id="{A458F8AF-3003-49EC-B2D0-D479F0763704}"/>
              </a:ext>
            </a:extLst>
          </p:cNvPr>
          <p:cNvSpPr>
            <a:spLocks xmlns:a="http://schemas.openxmlformats.org/drawingml/2006/main" noGrp="1"/>
          </p:cNvSpPr>
          <p:nvPr/>
        </p:nvSpPr>
        <p:spPr>
          <a:xfrm xmlns:a="http://schemas.openxmlformats.org/drawingml/2006/main">
            <a:off x="400907" y="1057466"/>
            <a:ext cx="11404568" cy="1012222"/>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Language can be lived ability, lost inheritance, social shame, performance, collection, and publishable value.</a:t>
            </a:r>
          </a:p>
          <a:p xmlns:a="http://schemas.openxmlformats.org/drawingml/2006/main">
            <a:pPr algn="l">
              <a:defRPr sz="1600">
                <a:solidFill>
                  <a:srgbClr val="000000"/>
                </a:solidFill>
                <a:latin typeface="Helvetica Neue"/>
                <a:ea typeface="Helvetica Neue"/>
                <a:cs typeface="Helvetica Neue"/>
              </a:defRPr>
            </a:pPr>
            <a:r>
              <a:t>Interest is not automatically theft; access is not neutral.</a:t>
            </a:r>
          </a:p>
        </p:txBody>
      </p:sp>
    </p:spTree>
    <p:extLst>
      <p:ext uri="{BB962C8B-B14F-4D97-AF65-F5344CB8AC3E}">
        <p14:creationId xmlns:p14="http://schemas.microsoft.com/office/powerpoint/2010/main" val="1551247643"/>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xsi="http://www.w3.org/2001/XMLSchema-instance">
  <dc:creator>Hulki Okan Tabak — with Codex</dc:creator>
  <cp:lastModifiedBy>Hulki Okan Tabak — with Codex</cp:lastModifiedBy>
  <dc:title>Telemachus: When Performance Becomes Possession — Presenter Edition</dc:title>
  <dcterms:created xsi:type="dcterms:W3CDTF">2026-07-26T00:00:00Z</dcterms:created>
  <dcterms:modified xsi:type="dcterms:W3CDTF">2026-07-26T00:00:00Z</dcterms:modified>
  <dc:subject>E01 first-reader presentation with six presenter-depth pages</dc:subject>
</cp:coreProperties>
</file>