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Types>
</file>

<file path=_rels/.rels><?xml version="1.0" encoding="utf-8"?><Relationships xmlns="http://schemas.openxmlformats.org/package/2006/relationships"><Relationship Type="http://schemas.openxmlformats.org/package/2006/relationships/metadata/core-properties" Target="/docProps/core.xml" Id="rId926ce7e19bc45897" /><Relationship Type="http://schemas.openxmlformats.org/officeDocument/2006/relationships/extended-properties" Target="/docProps/app.xml" Id="rId628db05c67dbfaf4" /><Relationship Type="http://schemas.openxmlformats.org/officeDocument/2006/relationships/officeDocument" Target="/ppt/presentation.xml" Id="rId3561dc09223f481a" /></Relationships>
</file>

<file path=ppt/presentation.xml><?xml version="1.0" encoding="utf-8"?>
<p:presentation xmlns:p="http://schemas.openxmlformats.org/presentationml/2006/main">
  <p:sldMasterIdLst>
    <p:sldMasterId xmlns:r="http://schemas.openxmlformats.org/officeDocument/2006/relationships" id="2147483648" r:id="rId7471b4857797083c"/>
  </p:sldMasterIdLst>
  <p:notesMasterIdLst>
    <p:notesMasterId xmlns:r="http://schemas.openxmlformats.org/officeDocument/2006/relationships" r:id="rId244699ef8bd53a07"/>
  </p:notesMasterIdLst>
  <p:sldIdLst>
    <p:sldId xmlns:r="http://schemas.openxmlformats.org/officeDocument/2006/relationships" id="256" r:id="rIded793a9dd8698e21"/>
    <p:sldId xmlns:r="http://schemas.openxmlformats.org/officeDocument/2006/relationships" id="257" r:id="rIdc9f61753f30d6c9b"/>
    <p:sldId xmlns:r="http://schemas.openxmlformats.org/officeDocument/2006/relationships" id="258" r:id="rIddb391c00c92b1c5b"/>
    <p:sldId xmlns:r="http://schemas.openxmlformats.org/officeDocument/2006/relationships" id="259" r:id="rIda42c6dd5e987553e"/>
    <p:sldId xmlns:r="http://schemas.openxmlformats.org/officeDocument/2006/relationships" id="260" r:id="rId3029bfd473132415"/>
    <p:sldId xmlns:r="http://schemas.openxmlformats.org/officeDocument/2006/relationships" id="261" r:id="rId705950d821bd45ef"/>
    <p:sldId xmlns:r="http://schemas.openxmlformats.org/officeDocument/2006/relationships" id="262" r:id="rIdd813aceb3eef914b"/>
    <p:sldId xmlns:r="http://schemas.openxmlformats.org/officeDocument/2006/relationships" id="263" r:id="rId51d651a8fb54c27b"/>
    <p:sldId xmlns:r="http://schemas.openxmlformats.org/officeDocument/2006/relationships" id="264" r:id="rIdf3f7b6b271847084"/>
    <p:sldId xmlns:r="http://schemas.openxmlformats.org/officeDocument/2006/relationships" id="265" r:id="rIdd0dc81aaeccc0c1d"/>
    <p:sldId xmlns:r="http://schemas.openxmlformats.org/officeDocument/2006/relationships" id="266" r:id="rId122a21e891d75220"/>
  </p:sldIdLst>
  <p:sldSz cx="12192000" cy="6858000"/>
  <p:notesSz cx="6858000" cy="9144000"/>
  <p:defaultTextStyle>
    <a:defPPr xmlns:a="http://schemas.openxmlformats.org/drawingml/2006/main">
      <a:defRPr lang="en-US"/>
    </a:defPPr>
    <a:lvl1pPr xmlns:a="http://schemas.openxmlformats.org/drawingml/2006/main" marL="0" indent="0" algn="l" defTabSz="914400">
      <a:defRPr sz="1800" kern="1200">
        <a:solidFill>
          <a:schemeClr val="tx1"/>
        </a:solidFill>
        <a:latin typeface="+mn-lt"/>
        <a:ea typeface="+mn-ea"/>
        <a:cs typeface="+mn-cs"/>
      </a:defRPr>
    </a:lvl1pPr>
    <a:lvl2pPr xmlns:a="http://schemas.openxmlformats.org/drawingml/2006/main" marL="457200" indent="0" algn="l" defTabSz="914400">
      <a:defRPr sz="1800" kern="1200">
        <a:solidFill>
          <a:schemeClr val="tx1"/>
        </a:solidFill>
        <a:latin typeface="+mn-lt"/>
        <a:ea typeface="+mn-ea"/>
        <a:cs typeface="+mn-cs"/>
      </a:defRPr>
    </a:lvl2pPr>
    <a:lvl3pPr xmlns:a="http://schemas.openxmlformats.org/drawingml/2006/main" marL="914400" indent="0" algn="l" defTabSz="914400">
      <a:defRPr sz="1800" kern="1200">
        <a:solidFill>
          <a:schemeClr val="tx1"/>
        </a:solidFill>
        <a:latin typeface="+mn-lt"/>
        <a:ea typeface="+mn-ea"/>
        <a:cs typeface="+mn-cs"/>
      </a:defRPr>
    </a:lvl3pPr>
    <a:lvl4pPr xmlns:a="http://schemas.openxmlformats.org/drawingml/2006/main" marL="1371600" indent="0" algn="l" defTabSz="914400">
      <a:defRPr sz="1800" kern="1200">
        <a:solidFill>
          <a:schemeClr val="tx1"/>
        </a:solidFill>
        <a:latin typeface="+mn-lt"/>
        <a:ea typeface="+mn-ea"/>
        <a:cs typeface="+mn-cs"/>
      </a:defRPr>
    </a:lvl4pPr>
    <a:lvl5pPr xmlns:a="http://schemas.openxmlformats.org/drawingml/2006/main" marL="1828800" indent="0" algn="l" defTabSz="914400">
      <a:defRPr sz="1800" kern="1200">
        <a:solidFill>
          <a:schemeClr val="tx1"/>
        </a:solidFill>
        <a:latin typeface="+mn-lt"/>
        <a:ea typeface="+mn-ea"/>
        <a:cs typeface="+mn-cs"/>
      </a:defRPr>
    </a:lvl5pPr>
    <a:lvl6pPr xmlns:a="http://schemas.openxmlformats.org/drawingml/2006/main" marL="2286000" indent="0" algn="l" defTabSz="914400">
      <a:defRPr sz="1800" kern="1200">
        <a:solidFill>
          <a:schemeClr val="tx1"/>
        </a:solidFill>
        <a:latin typeface="+mn-lt"/>
        <a:ea typeface="+mn-ea"/>
        <a:cs typeface="+mn-cs"/>
      </a:defRPr>
    </a:lvl6pPr>
    <a:lvl7pPr xmlns:a="http://schemas.openxmlformats.org/drawingml/2006/main" marL="2743200" indent="0" algn="l" defTabSz="914400">
      <a:defRPr sz="1800" kern="1200">
        <a:solidFill>
          <a:schemeClr val="tx1"/>
        </a:solidFill>
        <a:latin typeface="+mn-lt"/>
        <a:ea typeface="+mn-ea"/>
        <a:cs typeface="+mn-cs"/>
      </a:defRPr>
    </a:lvl7pPr>
    <a:lvl8pPr xmlns:a="http://schemas.openxmlformats.org/drawingml/2006/main" marL="3200400" indent="0" algn="l" defTabSz="914400">
      <a:defRPr sz="1800" kern="1200">
        <a:solidFill>
          <a:schemeClr val="tx1"/>
        </a:solidFill>
        <a:latin typeface="+mn-lt"/>
        <a:ea typeface="+mn-ea"/>
        <a:cs typeface="+mn-cs"/>
      </a:defRPr>
    </a:lvl8pPr>
    <a:lvl9pPr xmlns:a="http://schemas.openxmlformats.org/drawingml/2006/main"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xml version="1.0" encoding="utf-8"?><Relationships xmlns="http://schemas.openxmlformats.org/package/2006/relationships"><Relationship Type="http://schemas.openxmlformats.org/officeDocument/2006/relationships/theme" Target="/ppt/theme/theme1.xml" Id="rId460ca11662b112cf" /><Relationship Type="http://schemas.openxmlformats.org/officeDocument/2006/relationships/slideMaster" Target="/ppt/slideMasters/slideMaster1.xml" Id="rId7471b4857797083c" /><Relationship Type="http://schemas.openxmlformats.org/officeDocument/2006/relationships/notesMaster" Target="/ppt/notesMasters/notesMaster1.xml" Id="rId244699ef8bd53a07" /><Relationship Type="http://schemas.openxmlformats.org/officeDocument/2006/relationships/presProps" Target="/ppt/presProps.xml" Id="rId6ce6dc345a09faf2" /><Relationship Type="http://schemas.openxmlformats.org/officeDocument/2006/relationships/tableStyles" Target="/ppt/tableStyles.xml" Id="rIda13dfe46cd021fdb" /><Relationship Type="http://schemas.openxmlformats.org/officeDocument/2006/relationships/slide" Target="/ppt/slides/slide1.xml" Id="rIded793a9dd8698e21" /><Relationship Type="http://schemas.openxmlformats.org/officeDocument/2006/relationships/slide" Target="/ppt/slides/slide2.xml" Id="rIdc9f61753f30d6c9b" /><Relationship Type="http://schemas.openxmlformats.org/officeDocument/2006/relationships/slide" Target="/ppt/slides/slide3.xml" Id="rIddb391c00c92b1c5b" /><Relationship Type="http://schemas.openxmlformats.org/officeDocument/2006/relationships/slide" Target="/ppt/slides/slide4.xml" Id="rIda42c6dd5e987553e" /><Relationship Type="http://schemas.openxmlformats.org/officeDocument/2006/relationships/slide" Target="/ppt/slides/slide5.xml" Id="rId3029bfd473132415" /><Relationship Type="http://schemas.openxmlformats.org/officeDocument/2006/relationships/slide" Target="/ppt/slides/slide6.xml" Id="rId705950d821bd45ef" /><Relationship Type="http://schemas.openxmlformats.org/officeDocument/2006/relationships/slide" Target="/ppt/slides/slide7.xml" Id="rIdd813aceb3eef914b" /><Relationship Type="http://schemas.openxmlformats.org/officeDocument/2006/relationships/slide" Target="/ppt/slides/slide8.xml" Id="rId51d651a8fb54c27b" /><Relationship Type="http://schemas.openxmlformats.org/officeDocument/2006/relationships/slide" Target="/ppt/slides/slide9.xml" Id="rIdf3f7b6b271847084" /><Relationship Type="http://schemas.openxmlformats.org/officeDocument/2006/relationships/slide" Target="/ppt/slides/slide10.xml" Id="rIdd0dc81aaeccc0c1d" /><Relationship Type="http://schemas.openxmlformats.org/officeDocument/2006/relationships/slide" Target="/ppt/slides/slide11.xml" Id="rId122a21e891d75220" /></Relationships>
</file>

<file path=ppt/notesMasters/_rels/notesMaster1.xml.rels><?xml version="1.0" encoding="utf-8"?><Relationships xmlns="http://schemas.openxmlformats.org/package/2006/relationships"><Relationship Type="http://schemas.openxmlformats.org/officeDocument/2006/relationships/theme" Target="/ppt/notesMasters/theme/theme3.xml" Id="rId32cea99494bcf472"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xml version="1.0" encoding="utf-8"?><Relationships xmlns="http://schemas.openxmlformats.org/package/2006/relationships"><Relationship Type="http://schemas.openxmlformats.org/officeDocument/2006/relationships/slide" Target="/ppt/slides/slide1.xml" Id="rId23f4f990d4f3bf5f" /><Relationship Type="http://schemas.openxmlformats.org/officeDocument/2006/relationships/notesMaster" Target="/ppt/notesMasters/notesMaster1.xml" Id="rId50c6c19fff445d92" /></Relationships>
</file>

<file path=ppt/notesSlides/_rels/notesSlide10.xml.rels><?xml version="1.0" encoding="utf-8"?><Relationships xmlns="http://schemas.openxmlformats.org/package/2006/relationships"><Relationship Type="http://schemas.openxmlformats.org/officeDocument/2006/relationships/slide" Target="/ppt/slides/slide10.xml" Id="rId88a9471ae315d39b" /><Relationship Type="http://schemas.openxmlformats.org/officeDocument/2006/relationships/notesMaster" Target="/ppt/notesMasters/notesMaster1.xml" Id="rId19ba1a868ce20e41" /></Relationships>
</file>

<file path=ppt/notesSlides/_rels/notesSlide11.xml.rels><?xml version="1.0" encoding="utf-8"?><Relationships xmlns="http://schemas.openxmlformats.org/package/2006/relationships"><Relationship Type="http://schemas.openxmlformats.org/officeDocument/2006/relationships/slide" Target="/ppt/slides/slide11.xml" Id="rIde45c4757ec19109f" /><Relationship Type="http://schemas.openxmlformats.org/officeDocument/2006/relationships/notesMaster" Target="/ppt/notesMasters/notesMaster1.xml" Id="rId02628d0a5fcbc766" /></Relationships>
</file>

<file path=ppt/notesSlides/_rels/notesSlide2.xml.rels><?xml version="1.0" encoding="utf-8"?><Relationships xmlns="http://schemas.openxmlformats.org/package/2006/relationships"><Relationship Type="http://schemas.openxmlformats.org/officeDocument/2006/relationships/slide" Target="/ppt/slides/slide2.xml" Id="rId933c1e0d87547ae8" /><Relationship Type="http://schemas.openxmlformats.org/officeDocument/2006/relationships/notesMaster" Target="/ppt/notesMasters/notesMaster1.xml" Id="rId344efc41e9e2d80c" /></Relationships>
</file>

<file path=ppt/notesSlides/_rels/notesSlide3.xml.rels><?xml version="1.0" encoding="utf-8"?><Relationships xmlns="http://schemas.openxmlformats.org/package/2006/relationships"><Relationship Type="http://schemas.openxmlformats.org/officeDocument/2006/relationships/slide" Target="/ppt/slides/slide3.xml" Id="rId8b7df17af870a67d" /><Relationship Type="http://schemas.openxmlformats.org/officeDocument/2006/relationships/notesMaster" Target="/ppt/notesMasters/notesMaster1.xml" Id="rId7c939adc3285d738" /></Relationships>
</file>

<file path=ppt/notesSlides/_rels/notesSlide4.xml.rels><?xml version="1.0" encoding="utf-8"?><Relationships xmlns="http://schemas.openxmlformats.org/package/2006/relationships"><Relationship Type="http://schemas.openxmlformats.org/officeDocument/2006/relationships/slide" Target="/ppt/slides/slide4.xml" Id="rIdd6daf90bc42e7d24" /><Relationship Type="http://schemas.openxmlformats.org/officeDocument/2006/relationships/notesMaster" Target="/ppt/notesMasters/notesMaster1.xml" Id="rId376ce63454db2fe1" /></Relationships>
</file>

<file path=ppt/notesSlides/_rels/notesSlide5.xml.rels><?xml version="1.0" encoding="utf-8"?><Relationships xmlns="http://schemas.openxmlformats.org/package/2006/relationships"><Relationship Type="http://schemas.openxmlformats.org/officeDocument/2006/relationships/slide" Target="/ppt/slides/slide5.xml" Id="rIda885960aaea6315f" /><Relationship Type="http://schemas.openxmlformats.org/officeDocument/2006/relationships/notesMaster" Target="/ppt/notesMasters/notesMaster1.xml" Id="rId857b3743f1624c9b" /></Relationships>
</file>

<file path=ppt/notesSlides/_rels/notesSlide6.xml.rels><?xml version="1.0" encoding="utf-8"?><Relationships xmlns="http://schemas.openxmlformats.org/package/2006/relationships"><Relationship Type="http://schemas.openxmlformats.org/officeDocument/2006/relationships/slide" Target="/ppt/slides/slide6.xml" Id="rId317492b3de76b18e" /><Relationship Type="http://schemas.openxmlformats.org/officeDocument/2006/relationships/notesMaster" Target="/ppt/notesMasters/notesMaster1.xml" Id="rIdd4a080ac8a4c9596" /></Relationships>
</file>

<file path=ppt/notesSlides/_rels/notesSlide7.xml.rels><?xml version="1.0" encoding="utf-8"?><Relationships xmlns="http://schemas.openxmlformats.org/package/2006/relationships"><Relationship Type="http://schemas.openxmlformats.org/officeDocument/2006/relationships/slide" Target="/ppt/slides/slide7.xml" Id="rId98ad087024f2e500" /><Relationship Type="http://schemas.openxmlformats.org/officeDocument/2006/relationships/notesMaster" Target="/ppt/notesMasters/notesMaster1.xml" Id="rIdbf916e8fc753c268" /></Relationships>
</file>

<file path=ppt/notesSlides/_rels/notesSlide8.xml.rels><?xml version="1.0" encoding="utf-8"?><Relationships xmlns="http://schemas.openxmlformats.org/package/2006/relationships"><Relationship Type="http://schemas.openxmlformats.org/officeDocument/2006/relationships/slide" Target="/ppt/slides/slide8.xml" Id="rId11b338d3bebf6f6b" /><Relationship Type="http://schemas.openxmlformats.org/officeDocument/2006/relationships/notesMaster" Target="/ppt/notesMasters/notesMaster1.xml" Id="rIdf7501e35df3a0616" /></Relationships>
</file>

<file path=ppt/notesSlides/_rels/notesSlide9.xml.rels><?xml version="1.0" encoding="utf-8"?><Relationships xmlns="http://schemas.openxmlformats.org/package/2006/relationships"><Relationship Type="http://schemas.openxmlformats.org/officeDocument/2006/relationships/slide" Target="/ppt/slides/slide9.xml" Id="rId8a4892a931a46d52" /><Relationship Type="http://schemas.openxmlformats.org/officeDocument/2006/relationships/notesMaster" Target="/ppt/notesMasters/notesMaster1.xml" Id="rId17e4754e93fbf895"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Open with the material arc, not a plot summary. The deck follows how public performance, report, labour, payment, and institutional speech acquire practical force. It does not claim that every joke is domination or every object a single symbol.</a:t>
            </a:r>
          </a:p>
          <a:p xmlns:a="http://schemas.openxmlformats.org/drawingml/2006/main">
            <a:r>
              <a:t/>
            </a:r>
          </a:p>
          <a:p xmlns:a="http://schemas.openxmlformats.org/drawingml/2006/main">
            <a:r>
              <a:t>[Sources]</a:t>
            </a:r>
          </a:p>
          <a:p xmlns:a="http://schemas.openxmlformats.org/drawingml/2006/main">
            <a:r>
              <a:t>- SRC-E01-01 — https://www.gutenberg.org/ebooks/4300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a failure condition, not a polite appendix. The chapter is also comic, improvisational, sensory, rhythmic, associative, and unfinished. Mulligan, Haines, Stephen, and the key all resist one-role reduction.</a:t>
            </a:r>
          </a:p>
          <a:p xmlns:a="http://schemas.openxmlformats.org/drawingml/2006/main">
            <a:r>
              <a:t/>
            </a:r>
          </a:p>
          <a:p xmlns:a="http://schemas.openxmlformats.org/drawingml/2006/main">
            <a:r>
              <a:t>[Sources]</a:t>
            </a:r>
          </a:p>
          <a:p xmlns:a="http://schemas.openxmlformats.org/drawingml/2006/main">
            <a:r>
              <a:t>- SRC-E01-01 — https://www.gutenberg.org/ebooks/4300</a:t>
            </a:r>
          </a:p>
          <a:p xmlns:a="http://schemas.openxmlformats.org/drawingml/2006/main">
            <a:r>
              <a:t>- SRC-E01-04 — https://www.joyceproject.com/notes/010000telemachus.htm</a:t>
            </a:r>
          </a:p>
          <a:p xmlns:a="http://schemas.openxmlformats.org/drawingml/2006/main">
            <a:r>
              <a:t>- SRC-E01-06 — https://www.theoi.com/Text/HomerOdyssey1.html</a:t>
            </a:r>
          </a:p>
          <a:p xmlns:a="http://schemas.openxmlformats.org/drawingml/2006/main">
            <a:r>
              <a:t>- SRC-E01-08 — https://www.folger.edu/explore/shakespeares-works/hamlet/read/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End on the unresolved condition. Stephen moves, gives up the key, refuses the night’s lodging, cannot go home, and remains connected enough to agree to meet later. Do not adopt his final word as the deck’s neutral verdict.</a:t>
            </a:r>
          </a:p>
          <a:p xmlns:a="http://schemas.openxmlformats.org/drawingml/2006/main">
            <a:r>
              <a:t/>
            </a:r>
          </a:p>
          <a:p xmlns:a="http://schemas.openxmlformats.org/drawingml/2006/main">
            <a:r>
              <a:t>[Sources]</a:t>
            </a:r>
          </a:p>
          <a:p xmlns:a="http://schemas.openxmlformats.org/drawingml/2006/main">
            <a:r>
              <a:t>- SRC-E01-01 — https://www.gutenberg.org/ebooks/4300</a:t>
            </a:r>
          </a:p>
          <a:p xmlns:a="http://schemas.openxmlformats.org/drawingml/2006/main">
            <a:r>
              <a:t>- SRC-E01-06 — https://www.theoi.com/Text/HomerOdyssey1.html</a:t>
            </a:r>
          </a:p>
          <a:p xmlns:a="http://schemas.openxmlformats.org/drawingml/2006/main">
            <a:r>
              <a:t>- SRC-E01-08 — https://www.folger.edu/explore/shakespeares-works/hamlet/read/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literary route descends from roof to room, path, cove, and departure. These are first-reader bearings, not Joyce’s chapter divisions, a synchronized clock, or a present-day itinerary.</a:t>
            </a:r>
          </a:p>
          <a:p xmlns:a="http://schemas.openxmlformats.org/drawingml/2006/main">
            <a:r>
              <a:t/>
            </a:r>
          </a:p>
          <a:p xmlns:a="http://schemas.openxmlformats.org/drawingml/2006/main">
            <a:r>
              <a:t>[Sources]</a:t>
            </a:r>
          </a:p>
          <a:p xmlns:a="http://schemas.openxmlformats.org/drawingml/2006/main">
            <a:r>
              <a:t>- SRC-E01-01 — https://www.gutenberg.org/ebooks/4300</a:t>
            </a:r>
          </a:p>
          <a:p xmlns:a="http://schemas.openxmlformats.org/drawingml/2006/main">
            <a:r>
              <a:t>- SRC-E01-03 — https://joycetower.ie/the-tower/</a:t>
            </a:r>
          </a:p>
          <a:p xmlns:a="http://schemas.openxmlformats.org/drawingml/2006/main">
            <a:r>
              <a:t>- SRC-E01-05 — https://www.joyceproject.com/notes/010001linati.htm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episode demonstrates the sequence; the project proposes a relation among its parts. Keep those evidence lanes separate. The interpretation fails if every joke becomes domination or every object becomes one fixed symbol.</a:t>
            </a:r>
          </a:p>
          <a:p xmlns:a="http://schemas.openxmlformats.org/drawingml/2006/main">
            <a:r>
              <a:t/>
            </a:r>
          </a:p>
          <a:p xmlns:a="http://schemas.openxmlformats.org/drawingml/2006/main">
            <a:r>
              <a:t>[Sources]</a:t>
            </a:r>
          </a:p>
          <a:p xmlns:a="http://schemas.openxmlformats.org/drawingml/2006/main">
            <a:r>
              <a:t>- SRC-E01-01 — https://www.gutenberg.org/ebooks/4300</a:t>
            </a:r>
          </a:p>
          <a:p xmlns:a="http://schemas.openxmlformats.org/drawingml/2006/main">
            <a:r>
              <a:t>- SRC-E01-04 — https://www.joyceproject.com/notes/010000telemachus.htm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Mulligan chooses the morning’s register. Stephen enters a scene he did not frame. The point is not that comedy conceals power; comic pleasure itself can distribute temporary authority.</a:t>
            </a:r>
          </a:p>
          <a:p xmlns:a="http://schemas.openxmlformats.org/drawingml/2006/main">
            <a:r>
              <a:t/>
            </a:r>
          </a:p>
          <a:p xmlns:a="http://schemas.openxmlformats.org/drawingml/2006/main">
            <a:r>
              <a:t>[Sources]</a:t>
            </a:r>
          </a:p>
          <a:p xmlns:a="http://schemas.openxmlformats.org/drawingml/2006/main">
            <a:r>
              <a:t>- SRC-E01-01 — https://www.gutenberg.org/ebooks/4300</a:t>
            </a:r>
          </a:p>
          <a:p xmlns:a="http://schemas.openxmlformats.org/drawingml/2006/main">
            <a:r>
              <a:t>- SRC-E01-03 — https://joycetower.ie/the-tower/</a:t>
            </a:r>
          </a:p>
          <a:p xmlns:a="http://schemas.openxmlformats.org/drawingml/2006/main">
            <a:r>
              <a:t>- SRC-E01-04 — https://www.joyceproject.com/notes/010000telemachus.htm</a:t>
            </a:r>
          </a:p>
          <a:p xmlns:a="http://schemas.openxmlformats.org/drawingml/2006/main">
            <a:r>
              <a:t>- SRC-E01-07 — https://archive.org/details/missaleromanumex00cath</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May remains a person beyond the men’s conflict. Do not convert grief into diagnosis, a reported request into complete belief, or Stephen’s focal pressure into final moral authority.</a:t>
            </a:r>
          </a:p>
          <a:p xmlns:a="http://schemas.openxmlformats.org/drawingml/2006/main">
            <a:r>
              <a:t/>
            </a:r>
          </a:p>
          <a:p xmlns:a="http://schemas.openxmlformats.org/drawingml/2006/main">
            <a:r>
              <a:t>[Sources]</a:t>
            </a:r>
          </a:p>
          <a:p xmlns:a="http://schemas.openxmlformats.org/drawingml/2006/main">
            <a:r>
              <a:t>- SRC-E01-01 — https://www.gutenberg.org/ebooks/4300</a:t>
            </a:r>
          </a:p>
          <a:p xmlns:a="http://schemas.openxmlformats.org/drawingml/2006/main">
            <a:r>
              <a:t>- SRC-E01-04 — https://www.joyceproject.com/notes/010000telemachus.htm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scene’s represented facts are bounded: delivery, measure, bill, florin, and an unpaid balance. Symbolic pressure can be discussed only after the working person and her labour remain visible.</a:t>
            </a:r>
          </a:p>
          <a:p xmlns:a="http://schemas.openxmlformats.org/drawingml/2006/main">
            <a:r>
              <a:t/>
            </a:r>
          </a:p>
          <a:p xmlns:a="http://schemas.openxmlformats.org/drawingml/2006/main">
            <a:r>
              <a:t>[Sources]</a:t>
            </a:r>
          </a:p>
          <a:p xmlns:a="http://schemas.openxmlformats.org/drawingml/2006/main">
            <a:r>
              <a:t>- SRC-E01-01 — https://www.gutenberg.org/ebooks/4300</a:t>
            </a:r>
          </a:p>
          <a:p xmlns:a="http://schemas.openxmlformats.org/drawingml/2006/main">
            <a:r>
              <a:t>- SRC-E01-04 — https://www.joyceproject.com/notes/010000telemachus.htm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Do not use the drowned body as a mechanism of allegorical proof. Preserve the abrupt interruption: political, religious, and literary arguments suddenly answer to bodily vulnerability.</a:t>
            </a:r>
          </a:p>
          <a:p xmlns:a="http://schemas.openxmlformats.org/drawingml/2006/main">
            <a:r>
              <a:t/>
            </a:r>
          </a:p>
          <a:p xmlns:a="http://schemas.openxmlformats.org/drawingml/2006/main">
            <a:r>
              <a:t>[Sources]</a:t>
            </a:r>
          </a:p>
          <a:p xmlns:a="http://schemas.openxmlformats.org/drawingml/2006/main">
            <a:r>
              <a:t>- SRC-E01-01 — https://www.gutenberg.org/ebooks/4300</a:t>
            </a:r>
          </a:p>
          <a:p xmlns:a="http://schemas.openxmlformats.org/drawingml/2006/main">
            <a:r>
              <a:t>- SRC-E01-03 — https://joycetower.ie/the-tower/</a:t>
            </a:r>
          </a:p>
          <a:p xmlns:a="http://schemas.openxmlformats.org/drawingml/2006/main">
            <a:r>
              <a:t>- SRC-E01-04 — https://www.joyceproject.com/notes/010000telemachus.htm</a:t>
            </a:r>
          </a:p>
          <a:p xmlns:a="http://schemas.openxmlformats.org/drawingml/2006/main">
            <a:r>
              <a:t>- SRC-E01-08 — https://www.folger.edu/explore/shakespeares-works/hamlet/read/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five pressures are project-authored cross-cutting relations, not causal weights. Keep their different demands visible: the tower can be shelter while money exposes inequality and the sea refuses interpretive control.</a:t>
            </a:r>
          </a:p>
          <a:p xmlns:a="http://schemas.openxmlformats.org/drawingml/2006/main">
            <a:r>
              <a:t/>
            </a:r>
          </a:p>
          <a:p xmlns:a="http://schemas.openxmlformats.org/drawingml/2006/main">
            <a:r>
              <a:t>[Sources]</a:t>
            </a:r>
          </a:p>
          <a:p xmlns:a="http://schemas.openxmlformats.org/drawingml/2006/main">
            <a:r>
              <a:t>- SRC-E01-01 — https://www.gutenberg.org/ebooks/4300</a:t>
            </a:r>
          </a:p>
          <a:p xmlns:a="http://schemas.openxmlformats.org/drawingml/2006/main">
            <a:r>
              <a:t>- SRC-E01-03 — https://joycetower.ie/the-tower/</a:t>
            </a:r>
          </a:p>
          <a:p xmlns:a="http://schemas.openxmlformats.org/drawingml/2006/main">
            <a:r>
              <a:t>- SRC-E01-07 — https://archive.org/details/missaleromanumex00cath</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Stephen supplies focal pressure, not neutral authority. Mulligan combines care and command. Haines combines curiosity and advantage. May remains beyond the men’s conflict. The milkwoman’s labour precedes symbolic use.</a:t>
            </a:r>
          </a:p>
          <a:p xmlns:a="http://schemas.openxmlformats.org/drawingml/2006/main">
            <a:r>
              <a:t/>
            </a:r>
          </a:p>
          <a:p xmlns:a="http://schemas.openxmlformats.org/drawingml/2006/main">
            <a:r>
              <a:t>[Sources]</a:t>
            </a:r>
          </a:p>
          <a:p xmlns:a="http://schemas.openxmlformats.org/drawingml/2006/main">
            <a:r>
              <a:t>- SRC-E01-01 — https://www.gutenberg.org/ebooks/4300</a:t>
            </a:r>
          </a:p>
          <a:p xmlns:a="http://schemas.openxmlformats.org/drawingml/2006/main">
            <a:r>
              <a:t>- SRC-E01-04 — https://www.joyceproject.com/notes/010000telemachus.htm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xml version="1.0" encoding="utf-8"?><Relationships xmlns="http://schemas.openxmlformats.org/package/2006/relationships"><Relationship Type="http://schemas.openxmlformats.org/officeDocument/2006/relationships/slideMaster" Target="/ppt/slideMasters/slideMaster1.xml" Id="rId874e813405b81e67"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xml version="1.0" encoding="utf-8"?><Relationships xmlns="http://schemas.openxmlformats.org/package/2006/relationships"><Relationship Type="http://schemas.openxmlformats.org/officeDocument/2006/relationships/theme" Target="/ppt/slideMasters/theme/theme2.xml" Id="rIdbe8d6ece20225fb3" /><Relationship Type="http://schemas.openxmlformats.org/officeDocument/2006/relationships/slideLayout" Target="/ppt/slideLayouts/slideLayout1.xml" Id="rId6f2f68a7bbe2991d"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6f2f68a7bbe2991d"/>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xml version="1.0" encoding="utf-8"?><Relationships xmlns="http://schemas.openxmlformats.org/package/2006/relationships"><Relationship Type="http://schemas.openxmlformats.org/officeDocument/2006/relationships/slideLayout" Target="/ppt/slideLayouts/slideLayout1.xml" Id="rId1a7d3c7c0d568d1e" /><Relationship Type="http://schemas.openxmlformats.org/officeDocument/2006/relationships/notesSlide" Target="/ppt/notesSlides/notesSlide1.xml" Id="rId21f4b5880c31c513" /></Relationships>
</file>

<file path=ppt/slides/_rels/slide10.xml.rels><?xml version="1.0" encoding="utf-8"?><Relationships xmlns="http://schemas.openxmlformats.org/package/2006/relationships"><Relationship Type="http://schemas.openxmlformats.org/officeDocument/2006/relationships/slideLayout" Target="/ppt/slideLayouts/slideLayout1.xml" Id="rId6c20acbccf2f6d31" /><Relationship Type="http://schemas.openxmlformats.org/officeDocument/2006/relationships/notesSlide" Target="/ppt/notesSlides/notesSlide10.xml" Id="rId982bfdb5ec14b098" /></Relationships>
</file>

<file path=ppt/slides/_rels/slide11.xml.rels><?xml version="1.0" encoding="utf-8"?><Relationships xmlns="http://schemas.openxmlformats.org/package/2006/relationships"><Relationship Type="http://schemas.openxmlformats.org/officeDocument/2006/relationships/slideLayout" Target="/ppt/slideLayouts/slideLayout1.xml" Id="rIdade2d2a12225684e" /><Relationship Type="http://schemas.openxmlformats.org/officeDocument/2006/relationships/notesSlide" Target="/ppt/notesSlides/notesSlide11.xml" Id="rIdafd5faef5c8f66f1" /></Relationships>
</file>

<file path=ppt/slides/_rels/slide2.xml.rels><?xml version="1.0" encoding="utf-8"?><Relationships xmlns="http://schemas.openxmlformats.org/package/2006/relationships"><Relationship Type="http://schemas.openxmlformats.org/officeDocument/2006/relationships/slideLayout" Target="/ppt/slideLayouts/slideLayout1.xml" Id="rIdc4756527078b8bb0" /><Relationship Type="http://schemas.openxmlformats.org/officeDocument/2006/relationships/notesSlide" Target="/ppt/notesSlides/notesSlide2.xml" Id="rId82b26d263ae91d9d" /></Relationships>
</file>

<file path=ppt/slides/_rels/slide3.xml.rels><?xml version="1.0" encoding="utf-8"?><Relationships xmlns="http://schemas.openxmlformats.org/package/2006/relationships"><Relationship Type="http://schemas.openxmlformats.org/officeDocument/2006/relationships/slideLayout" Target="/ppt/slideLayouts/slideLayout1.xml" Id="rIdddcdbbadd5773045" /><Relationship Type="http://schemas.openxmlformats.org/officeDocument/2006/relationships/notesSlide" Target="/ppt/notesSlides/notesSlide3.xml" Id="rIddee5549429a3aeb7" /></Relationships>
</file>

<file path=ppt/slides/_rels/slide4.xml.rels><?xml version="1.0" encoding="utf-8"?><Relationships xmlns="http://schemas.openxmlformats.org/package/2006/relationships"><Relationship Type="http://schemas.openxmlformats.org/officeDocument/2006/relationships/slideLayout" Target="/ppt/slideLayouts/slideLayout1.xml" Id="rId203eaeafc5567c64" /><Relationship Type="http://schemas.openxmlformats.org/officeDocument/2006/relationships/notesSlide" Target="/ppt/notesSlides/notesSlide4.xml" Id="rId26178e8be3d52e0b" /></Relationships>
</file>

<file path=ppt/slides/_rels/slide5.xml.rels><?xml version="1.0" encoding="utf-8"?><Relationships xmlns="http://schemas.openxmlformats.org/package/2006/relationships"><Relationship Type="http://schemas.openxmlformats.org/officeDocument/2006/relationships/slideLayout" Target="/ppt/slideLayouts/slideLayout1.xml" Id="rIdb9c0dacc63a71822" /><Relationship Type="http://schemas.openxmlformats.org/officeDocument/2006/relationships/notesSlide" Target="/ppt/notesSlides/notesSlide5.xml" Id="rId68fea4f884c68d41" /></Relationships>
</file>

<file path=ppt/slides/_rels/slide6.xml.rels><?xml version="1.0" encoding="utf-8"?><Relationships xmlns="http://schemas.openxmlformats.org/package/2006/relationships"><Relationship Type="http://schemas.openxmlformats.org/officeDocument/2006/relationships/slideLayout" Target="/ppt/slideLayouts/slideLayout1.xml" Id="rId97e2e7297ddd1be5" /><Relationship Type="http://schemas.openxmlformats.org/officeDocument/2006/relationships/notesSlide" Target="/ppt/notesSlides/notesSlide6.xml" Id="rId00d9badab827520a" /></Relationships>
</file>

<file path=ppt/slides/_rels/slide7.xml.rels><?xml version="1.0" encoding="utf-8"?><Relationships xmlns="http://schemas.openxmlformats.org/package/2006/relationships"><Relationship Type="http://schemas.openxmlformats.org/officeDocument/2006/relationships/slideLayout" Target="/ppt/slideLayouts/slideLayout1.xml" Id="rId3a0ba81ac7d42bca" /><Relationship Type="http://schemas.openxmlformats.org/officeDocument/2006/relationships/notesSlide" Target="/ppt/notesSlides/notesSlide7.xml" Id="rIdaecbceb0c524421f" /></Relationships>
</file>

<file path=ppt/slides/_rels/slide8.xml.rels><?xml version="1.0" encoding="utf-8"?><Relationships xmlns="http://schemas.openxmlformats.org/package/2006/relationships"><Relationship Type="http://schemas.openxmlformats.org/officeDocument/2006/relationships/slideLayout" Target="/ppt/slideLayouts/slideLayout1.xml" Id="rIdca009fb749ca5a41" /><Relationship Type="http://schemas.openxmlformats.org/officeDocument/2006/relationships/notesSlide" Target="/ppt/notesSlides/notesSlide8.xml" Id="rId8d5f614ebd78feb2" /></Relationships>
</file>

<file path=ppt/slides/_rels/slide9.xml.rels><?xml version="1.0" encoding="utf-8"?><Relationships xmlns="http://schemas.openxmlformats.org/package/2006/relationships"><Relationship Type="http://schemas.openxmlformats.org/officeDocument/2006/relationships/slideLayout" Target="/ppt/slideLayouts/slideLayout1.xml" Id="rId57457d03b905798f" /><Relationship Type="http://schemas.openxmlformats.org/officeDocument/2006/relationships/notesSlide" Target="/ppt/notesSlides/notesSlide9.xml" Id="rIdefc2c8717492b263"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1" name="Title-3-1">
            <a:extLst xmlns:a="http://schemas.openxmlformats.org/drawingml/2006/main">
              <a:ext uri="{FF2B5EF4-FFF2-40B4-BE49-F238E27FC236}">
                <a16:creationId xmlns:a16="http://schemas.microsoft.com/office/drawing/2014/main" id="{C6FEF7EE-C71B-457C-8397-2ACFE113F229}"/>
              </a:ext>
            </a:extLst>
          </p:cNvPr>
          <p:cNvSpPr>
            <a:spLocks xmlns:a="http://schemas.openxmlformats.org/drawingml/2006/main" noGrp="1"/>
          </p:cNvSpPr>
          <p:nvPr/>
        </p:nvSpPr>
        <p:spPr>
          <a:xfrm xmlns:a="http://schemas.openxmlformats.org/drawingml/2006/main">
            <a:off x="393668" y="1738789"/>
            <a:ext cx="9448800" cy="2491454"/>
          </a:xfrm>
          <a:prstGeom xmlns:a="http://schemas.openxmlformats.org/drawingml/2006/main" prst="rect">
            <a:avLst/>
          </a:prstGeom>
        </p:spPr>
        <p:txBody>
          <a:bodyPr xmlns:a="http://schemas.openxmlformats.org/drawingml/2006/main" lIns="0" tIns="0" rIns="0" bIns="0" anchor="b">
            <a:noAutofit/>
          </a:bodyPr>
          <a:lstStyle xmlns:a="http://schemas.openxmlformats.org/drawingml/2006/main"/>
          <a:p xmlns:a="http://schemas.openxmlformats.org/drawingml/2006/main">
            <a:pPr algn="l">
              <a:defRPr sz="6000">
                <a:solidFill>
                  <a:srgbClr val="000000"/>
                </a:solidFill>
                <a:latin typeface="Helvetica Neue"/>
                <a:ea typeface="Helvetica Neue"/>
                <a:cs typeface="Helvetica Neue"/>
              </a:defRPr>
            </a:pPr>
            <a:r>
              <a:t>When performance
becomes possession</a:t>
            </a:r>
          </a:p>
        </p:txBody>
      </p:sp>
      <p:sp>
        <p:nvSpPr>
          <p:cNvPr id="2" name="Subtitle-4-2">
            <a:extLst xmlns:a="http://schemas.openxmlformats.org/drawingml/2006/main">
              <a:ext uri="{FF2B5EF4-FFF2-40B4-BE49-F238E27FC236}">
                <a16:creationId xmlns:a16="http://schemas.microsoft.com/office/drawing/2014/main" id="{E22EFF04-8CAE-491A-B400-45E405C6AA65}"/>
              </a:ext>
            </a:extLst>
          </p:cNvPr>
          <p:cNvSpPr>
            <a:spLocks xmlns:a="http://schemas.openxmlformats.org/drawingml/2006/main" noGrp="1"/>
          </p:cNvSpPr>
          <p:nvPr/>
        </p:nvSpPr>
        <p:spPr>
          <a:xfrm xmlns:a="http://schemas.openxmlformats.org/drawingml/2006/main">
            <a:off x="393668" y="4742212"/>
            <a:ext cx="5702332" cy="1080230"/>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Seven movements from tower roof to handed-over key</a:t>
            </a:r>
          </a:p>
        </p:txBody>
      </p:sp>
      <p:sp>
        <p:nvSpPr>
          <p:cNvPr id="3" name="Subtitle-4-3">
            <a:extLst xmlns:a="http://schemas.openxmlformats.org/drawingml/2006/main">
              <a:ext uri="{FF2B5EF4-FFF2-40B4-BE49-F238E27FC236}">
                <a16:creationId xmlns:a16="http://schemas.microsoft.com/office/drawing/2014/main" id="{F7B24866-84C8-4DB7-9D24-83AB943F9F62}"/>
              </a:ext>
            </a:extLst>
          </p:cNvPr>
          <p:cNvSpPr>
            <a:spLocks xmlns:a="http://schemas.openxmlformats.org/drawingml/2006/main" noGrp="1"/>
          </p:cNvSpPr>
          <p:nvPr/>
        </p:nvSpPr>
        <p:spPr>
          <a:xfrm xmlns:a="http://schemas.openxmlformats.org/drawingml/2006/main">
            <a:off x="393668" y="392240"/>
            <a:ext cx="5702332" cy="649129"/>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E01 · TELEMACHUS</a:t>
            </a:r>
          </a:p>
        </p:txBody>
      </p:sp>
    </p:spTree>
    <p:extLst>
      <p:ext uri="{BB962C8B-B14F-4D97-AF65-F5344CB8AC3E}">
        <p14:creationId xmlns:p14="http://schemas.microsoft.com/office/powerpoint/2010/main" val="1487652341"/>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1" name="Google-Shape-534-p58-1">
            <a:extLst xmlns:a="http://schemas.openxmlformats.org/drawingml/2006/main">
              <a:ext uri="{FF2B5EF4-FFF2-40B4-BE49-F238E27FC236}">
                <a16:creationId xmlns:a16="http://schemas.microsoft.com/office/drawing/2014/main" id="{B50B7F6B-49D8-48C9-8339-0ADA898606B5}"/>
              </a:ext>
            </a:extLst>
          </p:cNvPr>
          <p:cNvSpPr>
            <a:spLocks xmlns:a="http://schemas.openxmlformats.org/drawingml/2006/main" noGrp="1"/>
          </p:cNvSpPr>
          <p:nvPr/>
        </p:nvSpPr>
        <p:spPr>
          <a:xfrm xmlns:a="http://schemas.openxmlformats.org/drawingml/2006/main">
            <a:off x="393668" y="1838801"/>
            <a:ext cx="5533168" cy="4155567"/>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THE MODEL HELPS WHEN…</a:t>
            </a:r>
          </a:p>
          <a:p xmlns:a="http://schemas.openxmlformats.org/drawingml/2006/main">
            <a:pPr algn="l">
              <a:defRPr sz="2400">
                <a:solidFill>
                  <a:srgbClr val="000000"/>
                </a:solidFill>
                <a:latin typeface="Helvetica Neue"/>
                <a:ea typeface="Helvetica Neue"/>
                <a:cs typeface="Helvetica Neue"/>
              </a:defRPr>
            </a:pPr>
            <a:r>
              <a:t>it notices how speech changes practical relations.</a:t>
            </a:r>
          </a:p>
          <a:p xmlns:a="http://schemas.openxmlformats.org/drawingml/2006/main">
            <a:pPr algn="l">
              <a:defRPr sz="2400">
                <a:solidFill>
                  <a:srgbClr val="000000"/>
                </a:solidFill>
                <a:latin typeface="Helvetica Neue"/>
                <a:ea typeface="Helvetica Neue"/>
                <a:cs typeface="Helvetica Neue"/>
              </a:defRPr>
            </a:pPr>
            <a:r>
              <a:t>it keeps care and coercion, pleasure and injury together.</a:t>
            </a:r>
          </a:p>
          <a:p xmlns:a="http://schemas.openxmlformats.org/drawingml/2006/main">
            <a:pPr algn="l">
              <a:defRPr sz="2400">
                <a:solidFill>
                  <a:srgbClr val="000000"/>
                </a:solidFill>
                <a:latin typeface="Helvetica Neue"/>
                <a:ea typeface="Helvetica Neue"/>
                <a:cs typeface="Helvetica Neue"/>
              </a:defRPr>
            </a:pPr>
            <a:r>
              <a:t>it returns every pressure to represented action.</a:t>
            </a:r>
          </a:p>
        </p:txBody>
      </p:sp>
      <p:sp>
        <p:nvSpPr>
          <p:cNvPr id="2" name="Google-Shape-532-p58-3">
            <a:extLst xmlns:a="http://schemas.openxmlformats.org/drawingml/2006/main">
              <a:ext uri="{FF2B5EF4-FFF2-40B4-BE49-F238E27FC236}">
                <a16:creationId xmlns:a16="http://schemas.microsoft.com/office/drawing/2014/main" id="{C7207D53-99F1-4DA3-AE7E-BCD28B2F8FA8}"/>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wrap="square" lIns="0" tIns="0" rIns="0" bIns="0" anchor="b">
            <a:noAutofit/>
          </a:bodyPr>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10</a:t>
            </a:r>
          </a:p>
        </p:txBody>
      </p:sp>
      <p:sp>
        <p:nvSpPr>
          <p:cNvPr id="3" name="Google-Shape-533-p58-4">
            <a:extLst xmlns:a="http://schemas.openxmlformats.org/drawingml/2006/main">
              <a:ext uri="{FF2B5EF4-FFF2-40B4-BE49-F238E27FC236}">
                <a16:creationId xmlns:a16="http://schemas.microsoft.com/office/drawing/2014/main" id="{C8C14C9F-84F4-4F6B-B19C-97189267F0DD}"/>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900">
                <a:solidFill>
                  <a:srgbClr val="000000"/>
                </a:solidFill>
                <a:latin typeface="Helvetica Neue"/>
                <a:ea typeface="Helvetica Neue"/>
                <a:cs typeface="Helvetica Neue"/>
              </a:defRPr>
            </a:pPr>
            <a:r>
              <a:t>The model must survive its counter-reading</a:t>
            </a:r>
          </a:p>
        </p:txBody>
      </p:sp>
      <p:sp>
        <p:nvSpPr>
          <p:cNvPr id="4" name="Google-Shape-534-p58-5">
            <a:extLst xmlns:a="http://schemas.openxmlformats.org/drawingml/2006/main">
              <a:ext uri="{FF2B5EF4-FFF2-40B4-BE49-F238E27FC236}">
                <a16:creationId xmlns:a16="http://schemas.microsoft.com/office/drawing/2014/main" id="{4D4CEEF6-52E1-4232-8442-3B67F43EC0A5}"/>
              </a:ext>
            </a:extLst>
          </p:cNvPr>
          <p:cNvSpPr>
            <a:spLocks xmlns:a="http://schemas.openxmlformats.org/drawingml/2006/main" noGrp="1"/>
          </p:cNvSpPr>
          <p:nvPr/>
        </p:nvSpPr>
        <p:spPr>
          <a:xfrm xmlns:a="http://schemas.openxmlformats.org/drawingml/2006/main">
            <a:off x="6265069" y="2192655"/>
            <a:ext cx="5537168" cy="3801713"/>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THE MODEL FAILS WHEN…</a:t>
            </a:r>
          </a:p>
          <a:p xmlns:a="http://schemas.openxmlformats.org/drawingml/2006/main">
            <a:pPr algn="l">
              <a:defRPr sz="2400">
                <a:solidFill>
                  <a:srgbClr val="000000"/>
                </a:solidFill>
                <a:latin typeface="Helvetica Neue"/>
                <a:ea typeface="Helvetica Neue"/>
                <a:cs typeface="Helvetica Neue"/>
              </a:defRPr>
            </a:pPr>
            <a:r>
              <a:t>comedy becomes camouflage; objects become fixed symbols.</a:t>
            </a:r>
          </a:p>
          <a:p xmlns:a="http://schemas.openxmlformats.org/drawingml/2006/main">
            <a:pPr algn="l">
              <a:defRPr sz="2400">
                <a:solidFill>
                  <a:srgbClr val="000000"/>
                </a:solidFill>
                <a:latin typeface="Helvetica Neue"/>
                <a:ea typeface="Helvetica Neue"/>
                <a:cs typeface="Helvetica Neue"/>
              </a:defRPr>
            </a:pPr>
            <a:r>
              <a:t>Stephen becomes objective judge; departure becomes victory.</a:t>
            </a:r>
          </a:p>
        </p:txBody>
      </p:sp>
    </p:spTree>
    <p:extLst>
      <p:ext uri="{BB962C8B-B14F-4D97-AF65-F5344CB8AC3E}">
        <p14:creationId xmlns:p14="http://schemas.microsoft.com/office/powerpoint/2010/main" val="1932864258"/>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sp>
        <p:nvSpPr>
          <p:cNvPr id="1" name="Title-3-1">
            <a:extLst xmlns:a="http://schemas.openxmlformats.org/drawingml/2006/main">
              <a:ext uri="{FF2B5EF4-FFF2-40B4-BE49-F238E27FC236}">
                <a16:creationId xmlns:a16="http://schemas.microsoft.com/office/drawing/2014/main" id="{F1802028-D944-467E-949B-6B4759B11C02}"/>
              </a:ext>
            </a:extLst>
          </p:cNvPr>
          <p:cNvSpPr>
            <a:spLocks xmlns:a="http://schemas.openxmlformats.org/drawingml/2006/main" noGrp="1"/>
          </p:cNvSpPr>
          <p:nvPr/>
        </p:nvSpPr>
        <p:spPr>
          <a:xfrm xmlns:a="http://schemas.openxmlformats.org/drawingml/2006/main">
            <a:off x="393668" y="1738789"/>
            <a:ext cx="9448800" cy="2491454"/>
          </a:xfrm>
          <a:prstGeom xmlns:a="http://schemas.openxmlformats.org/drawingml/2006/main" prst="rect">
            <a:avLst/>
          </a:prstGeom>
        </p:spPr>
        <p:txBody>
          <a:bodyPr xmlns:a="http://schemas.openxmlformats.org/drawingml/2006/main" lIns="0" tIns="0" rIns="0" bIns="0" anchor="b">
            <a:noAutofit/>
          </a:bodyPr>
          <a:lstStyle xmlns:a="http://schemas.openxmlformats.org/drawingml/2006/main"/>
          <a:p xmlns:a="http://schemas.openxmlformats.org/drawingml/2006/main">
            <a:pPr algn="l">
              <a:defRPr sz="6000">
                <a:solidFill>
                  <a:srgbClr val="000000"/>
                </a:solidFill>
                <a:latin typeface="Helvetica Neue"/>
                <a:ea typeface="Helvetica Neue"/>
                <a:cs typeface="Helvetica Neue"/>
              </a:defRPr>
            </a:pPr>
            <a:r>
              <a:t>Departure is a movement,
not a freedom already won.</a:t>
            </a:r>
          </a:p>
        </p:txBody>
      </p:sp>
      <p:sp>
        <p:nvSpPr>
          <p:cNvPr id="2" name="Subtitle-4-2">
            <a:extLst xmlns:a="http://schemas.openxmlformats.org/drawingml/2006/main">
              <a:ext uri="{FF2B5EF4-FFF2-40B4-BE49-F238E27FC236}">
                <a16:creationId xmlns:a16="http://schemas.microsoft.com/office/drawing/2014/main" id="{B6CC5CB2-CCFF-4D22-8486-F608C7D5AB43}"/>
              </a:ext>
            </a:extLst>
          </p:cNvPr>
          <p:cNvSpPr>
            <a:spLocks xmlns:a="http://schemas.openxmlformats.org/drawingml/2006/main" noGrp="1"/>
          </p:cNvSpPr>
          <p:nvPr/>
        </p:nvSpPr>
        <p:spPr>
          <a:xfrm xmlns:a="http://schemas.openxmlformats.org/drawingml/2006/main">
            <a:off x="393668" y="4973288"/>
            <a:ext cx="3568732" cy="1080230"/>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Report + listening edition</a:t>
            </a:r>
          </a:p>
          <a:p xmlns:a="http://schemas.openxmlformats.org/drawingml/2006/main">
            <a:pPr algn="l">
              <a:defRPr sz="2400">
                <a:solidFill>
                  <a:srgbClr val="000000"/>
                </a:solidFill>
                <a:latin typeface="Helvetica Neue"/>
                <a:ea typeface="Helvetica Neue"/>
                <a:cs typeface="Helvetica Neue"/>
              </a:defRPr>
            </a:pPr>
            <a:r>
              <a:t>Semantic source trail</a:t>
            </a:r>
          </a:p>
          <a:p xmlns:a="http://schemas.openxmlformats.org/drawingml/2006/main">
            <a:pPr algn="l">
              <a:defRPr sz="2400">
                <a:solidFill>
                  <a:srgbClr val="000000"/>
                </a:solidFill>
                <a:latin typeface="Helvetica Neue"/>
                <a:ea typeface="Helvetica Neue"/>
                <a:cs typeface="Helvetica Neue"/>
              </a:defRPr>
            </a:pPr>
            <a:r>
              <a:t>Public review artifact · v0.1</a:t>
            </a:r>
          </a:p>
        </p:txBody>
      </p:sp>
      <p:sp>
        <p:nvSpPr>
          <p:cNvPr id="3" name="Subtitle-4-3">
            <a:extLst xmlns:a="http://schemas.openxmlformats.org/drawingml/2006/main">
              <a:ext uri="{FF2B5EF4-FFF2-40B4-BE49-F238E27FC236}">
                <a16:creationId xmlns:a16="http://schemas.microsoft.com/office/drawing/2014/main" id="{6A26C2AD-54A9-4E81-90E7-304EA44D52C8}"/>
              </a:ext>
            </a:extLst>
          </p:cNvPr>
          <p:cNvSpPr>
            <a:spLocks xmlns:a="http://schemas.openxmlformats.org/drawingml/2006/main" noGrp="1"/>
          </p:cNvSpPr>
          <p:nvPr/>
        </p:nvSpPr>
        <p:spPr>
          <a:xfrm xmlns:a="http://schemas.openxmlformats.org/drawingml/2006/main">
            <a:off x="393668" y="392240"/>
            <a:ext cx="1612868" cy="649129"/>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E01 · CLOSE</a:t>
            </a:r>
          </a:p>
        </p:txBody>
      </p:sp>
    </p:spTree>
    <p:extLst>
      <p:ext uri="{BB962C8B-B14F-4D97-AF65-F5344CB8AC3E}">
        <p14:creationId xmlns:p14="http://schemas.microsoft.com/office/powerpoint/2010/main" val="1166903957"/>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1" name="Slide-Number-Placeholder-3-2">
            <a:extLst xmlns:a="http://schemas.openxmlformats.org/drawingml/2006/main">
              <a:ext uri="{FF2B5EF4-FFF2-40B4-BE49-F238E27FC236}">
                <a16:creationId xmlns:a16="http://schemas.microsoft.com/office/drawing/2014/main" id="{0831F671-A900-4B6F-ACDE-08BE1D3D51F9}"/>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lIns="0" tIns="0" rIns="0" bIns="0" anchor="b"/>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2</a:t>
            </a:r>
          </a:p>
        </p:txBody>
      </p:sp>
      <p:sp>
        <p:nvSpPr>
          <p:cNvPr id="2" name="Title-10-3">
            <a:extLst xmlns:a="http://schemas.openxmlformats.org/drawingml/2006/main">
              <a:ext uri="{FF2B5EF4-FFF2-40B4-BE49-F238E27FC236}">
                <a16:creationId xmlns:a16="http://schemas.microsoft.com/office/drawing/2014/main" id="{F5F1F797-6F65-48FD-93A7-7545A699A631}"/>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2900">
                <a:solidFill>
                  <a:srgbClr val="000000"/>
                </a:solidFill>
                <a:latin typeface="Helvetica Neue"/>
                <a:ea typeface="Helvetica Neue"/>
                <a:cs typeface="Helvetica Neue"/>
              </a:defRPr>
            </a:pPr>
            <a:r>
              <a:t>The morning begins in a shelter no one simply owns</a:t>
            </a:r>
          </a:p>
        </p:txBody>
      </p:sp>
      <p:cxnSp>
        <p:nvCxnSpPr>
          <p:cNvPr id="15" name="Google-Shape-2259-p159-4"/>
          <p:cNvCxnSpPr/>
          <p:nvPr/>
        </p:nvCxnSpPr>
        <p:spPr>
          <a:xfrm xmlns:a="http://schemas.openxmlformats.org/drawingml/2006/main">
            <a:off x="337757" y="3373755"/>
            <a:ext cx="12245435" cy="286"/>
          </a:xfrm>
          <a:prstGeom xmlns:a="http://schemas.openxmlformats.org/drawingml/2006/main" prst="straightConnector1">
            <a:avLst/>
          </a:prstGeom>
          <a:ln xmlns:a="http://schemas.openxmlformats.org/drawingml/2006/main" w="9525">
            <a:solidFill>
              <a:srgbClr val="000000"/>
            </a:solidFill>
            <a:prstDash val="solid"/>
          </a:ln>
        </p:spPr>
      </p:cxnSp>
      <p:sp>
        <p:nvSpPr>
          <p:cNvPr id="4" name="Google-Shape-2260-p159-5">
            <a:extLst xmlns:a="http://schemas.openxmlformats.org/drawingml/2006/main">
              <a:ext uri="{FF2B5EF4-FFF2-40B4-BE49-F238E27FC236}">
                <a16:creationId xmlns:a16="http://schemas.microsoft.com/office/drawing/2014/main" id="{BED1310A-BC5F-486F-B77D-9CE2001AB1DE}"/>
              </a:ext>
            </a:extLst>
          </p:cNvPr>
          <p:cNvSpPr>
            <a:spLocks xmlns:a="http://schemas.openxmlformats.org/drawingml/2006/main" noGrp="1"/>
          </p:cNvSpPr>
          <p:nvPr/>
        </p:nvSpPr>
        <p:spPr>
          <a:xfrm xmlns:a="http://schemas.openxmlformats.org/drawingml/2006/main">
            <a:off x="337757" y="3320225"/>
            <a:ext cx="107061" cy="107061"/>
          </a:xfrm>
          <a:prstGeom xmlns:a="http://schemas.openxmlformats.org/drawingml/2006/main" prst="ellipse">
            <a:avLst/>
          </a:prstGeom>
          <a:solidFill xmlns:a="http://schemas.openxmlformats.org/drawingml/2006/main">
            <a:srgbClr val="000000"/>
          </a:solidFill>
        </p:spPr>
      </p:sp>
      <p:sp>
        <p:nvSpPr>
          <p:cNvPr id="5" name="Google-Shape-2261-p159-6">
            <a:extLst xmlns:a="http://schemas.openxmlformats.org/drawingml/2006/main">
              <a:ext uri="{FF2B5EF4-FFF2-40B4-BE49-F238E27FC236}">
                <a16:creationId xmlns:a16="http://schemas.microsoft.com/office/drawing/2014/main" id="{EAE1BFC4-5DC5-43D9-A092-FFB0BEF6A47F}"/>
              </a:ext>
            </a:extLst>
          </p:cNvPr>
          <p:cNvSpPr>
            <a:spLocks xmlns:a="http://schemas.openxmlformats.org/drawingml/2006/main" noGrp="1"/>
          </p:cNvSpPr>
          <p:nvPr/>
        </p:nvSpPr>
        <p:spPr>
          <a:xfrm xmlns:a="http://schemas.openxmlformats.org/drawingml/2006/main">
            <a:off x="4251770" y="3320225"/>
            <a:ext cx="107061" cy="107061"/>
          </a:xfrm>
          <a:prstGeom xmlns:a="http://schemas.openxmlformats.org/drawingml/2006/main" prst="ellipse">
            <a:avLst/>
          </a:prstGeom>
          <a:solidFill xmlns:a="http://schemas.openxmlformats.org/drawingml/2006/main">
            <a:srgbClr val="000000"/>
          </a:solidFill>
        </p:spPr>
      </p:sp>
      <p:sp>
        <p:nvSpPr>
          <p:cNvPr id="6" name="Google-Shape-2262-p159-7">
            <a:extLst xmlns:a="http://schemas.openxmlformats.org/drawingml/2006/main">
              <a:ext uri="{FF2B5EF4-FFF2-40B4-BE49-F238E27FC236}">
                <a16:creationId xmlns:a16="http://schemas.microsoft.com/office/drawing/2014/main" id="{B4063647-0EE8-42A1-A00A-AA563F32044C}"/>
              </a:ext>
            </a:extLst>
          </p:cNvPr>
          <p:cNvSpPr>
            <a:spLocks xmlns:a="http://schemas.openxmlformats.org/drawingml/2006/main" noGrp="1"/>
          </p:cNvSpPr>
          <p:nvPr/>
        </p:nvSpPr>
        <p:spPr>
          <a:xfrm xmlns:a="http://schemas.openxmlformats.org/drawingml/2006/main">
            <a:off x="8176070" y="3320225"/>
            <a:ext cx="107061" cy="107061"/>
          </a:xfrm>
          <a:prstGeom xmlns:a="http://schemas.openxmlformats.org/drawingml/2006/main" prst="ellipse">
            <a:avLst/>
          </a:prstGeom>
          <a:solidFill xmlns:a="http://schemas.openxmlformats.org/drawingml/2006/main">
            <a:srgbClr val="000000"/>
          </a:solidFill>
        </p:spPr>
      </p:sp>
      <p:sp>
        <p:nvSpPr>
          <p:cNvPr id="7" name="Content-Placeholder-15-8">
            <a:extLst xmlns:a="http://schemas.openxmlformats.org/drawingml/2006/main">
              <a:ext uri="{FF2B5EF4-FFF2-40B4-BE49-F238E27FC236}">
                <a16:creationId xmlns:a16="http://schemas.microsoft.com/office/drawing/2014/main" id="{2B45B9A0-57D7-49C5-B794-1311B5EFA6D9}"/>
              </a:ext>
            </a:extLst>
          </p:cNvPr>
          <p:cNvSpPr>
            <a:spLocks xmlns:a="http://schemas.openxmlformats.org/drawingml/2006/main" noGrp="1"/>
          </p:cNvSpPr>
          <p:nvPr/>
        </p:nvSpPr>
        <p:spPr>
          <a:xfrm xmlns:a="http://schemas.openxmlformats.org/drawingml/2006/main">
            <a:off x="393668" y="2843308"/>
            <a:ext cx="1612868" cy="262414"/>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1600">
                <a:solidFill>
                  <a:srgbClr val="000000"/>
                </a:solidFill>
                <a:latin typeface="Helvetica Neue"/>
                <a:ea typeface="Helvetica Neue"/>
                <a:cs typeface="Helvetica Neue"/>
              </a:defRPr>
            </a:pPr>
            <a:r>
              <a:t>ROOF</a:t>
            </a:r>
          </a:p>
        </p:txBody>
      </p:sp>
      <p:sp>
        <p:nvSpPr>
          <p:cNvPr id="8" name="Content-Placeholder-15-9">
            <a:extLst xmlns:a="http://schemas.openxmlformats.org/drawingml/2006/main">
              <a:ext uri="{FF2B5EF4-FFF2-40B4-BE49-F238E27FC236}">
                <a16:creationId xmlns:a16="http://schemas.microsoft.com/office/drawing/2014/main" id="{1DAA4328-5CEE-4BF2-8F98-CDF12643AF8A}"/>
              </a:ext>
            </a:extLst>
          </p:cNvPr>
          <p:cNvSpPr>
            <a:spLocks xmlns:a="http://schemas.openxmlformats.org/drawingml/2006/main" noGrp="1"/>
          </p:cNvSpPr>
          <p:nvPr/>
        </p:nvSpPr>
        <p:spPr>
          <a:xfrm xmlns:a="http://schemas.openxmlformats.org/drawingml/2006/main">
            <a:off x="4294156" y="2843308"/>
            <a:ext cx="1612868" cy="262414"/>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1600">
                <a:solidFill>
                  <a:srgbClr val="000000"/>
                </a:solidFill>
                <a:latin typeface="Helvetica Neue"/>
                <a:ea typeface="Helvetica Neue"/>
                <a:cs typeface="Helvetica Neue"/>
              </a:defRPr>
            </a:pPr>
            <a:r>
              <a:t>ROOM</a:t>
            </a:r>
          </a:p>
        </p:txBody>
      </p:sp>
      <p:sp>
        <p:nvSpPr>
          <p:cNvPr id="9" name="Content-Placeholder-15-10">
            <a:extLst xmlns:a="http://schemas.openxmlformats.org/drawingml/2006/main">
              <a:ext uri="{FF2B5EF4-FFF2-40B4-BE49-F238E27FC236}">
                <a16:creationId xmlns:a16="http://schemas.microsoft.com/office/drawing/2014/main" id="{ECDA8D47-5C17-4059-A363-61A88E1C33BE}"/>
              </a:ext>
            </a:extLst>
          </p:cNvPr>
          <p:cNvSpPr>
            <a:spLocks xmlns:a="http://schemas.openxmlformats.org/drawingml/2006/main" noGrp="1"/>
          </p:cNvSpPr>
          <p:nvPr/>
        </p:nvSpPr>
        <p:spPr>
          <a:xfrm xmlns:a="http://schemas.openxmlformats.org/drawingml/2006/main">
            <a:off x="8223218" y="2843308"/>
            <a:ext cx="1612868" cy="262414"/>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1600">
                <a:solidFill>
                  <a:srgbClr val="000000"/>
                </a:solidFill>
                <a:latin typeface="Helvetica Neue"/>
                <a:ea typeface="Helvetica Neue"/>
                <a:cs typeface="Helvetica Neue"/>
              </a:defRPr>
            </a:pPr>
            <a:r>
              <a:t>COVE</a:t>
            </a:r>
          </a:p>
        </p:txBody>
      </p:sp>
      <p:sp>
        <p:nvSpPr>
          <p:cNvPr id="10" name="Text-Placeholder-16-11">
            <a:extLst xmlns:a="http://schemas.openxmlformats.org/drawingml/2006/main">
              <a:ext uri="{FF2B5EF4-FFF2-40B4-BE49-F238E27FC236}">
                <a16:creationId xmlns:a16="http://schemas.microsoft.com/office/drawing/2014/main" id="{6C22C20D-D987-4BD3-8ED3-6B5F244D4F9C}"/>
              </a:ext>
            </a:extLst>
          </p:cNvPr>
          <p:cNvSpPr>
            <a:spLocks xmlns:a="http://schemas.openxmlformats.org/drawingml/2006/main" noGrp="1"/>
          </p:cNvSpPr>
          <p:nvPr/>
        </p:nvSpPr>
        <p:spPr>
          <a:xfrm xmlns:a="http://schemas.openxmlformats.org/drawingml/2006/main">
            <a:off x="4317111" y="3822668"/>
            <a:ext cx="3156109" cy="1586294"/>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Domestic pressure</a:t>
            </a:r>
          </a:p>
          <a:p xmlns:a="http://schemas.openxmlformats.org/drawingml/2006/main">
            <a:pPr algn="l">
              <a:defRPr sz="2400">
                <a:solidFill>
                  <a:srgbClr val="000000"/>
                </a:solidFill>
                <a:latin typeface="Helvetica Neue"/>
                <a:ea typeface="Helvetica Neue"/>
                <a:cs typeface="Helvetica Neue"/>
              </a:defRPr>
            </a:pPr>
            <a:r>
              <a:t>Food, language, labour, debt, grief, and tenancy meet.</a:t>
            </a:r>
          </a:p>
        </p:txBody>
      </p:sp>
      <p:sp>
        <p:nvSpPr>
          <p:cNvPr id="11" name="Text-Placeholder-16-12">
            <a:extLst xmlns:a="http://schemas.openxmlformats.org/drawingml/2006/main">
              <a:ext uri="{FF2B5EF4-FFF2-40B4-BE49-F238E27FC236}">
                <a16:creationId xmlns:a16="http://schemas.microsoft.com/office/drawing/2014/main" id="{552B804D-B5F7-4A02-84E1-39320F193C03}"/>
              </a:ext>
            </a:extLst>
          </p:cNvPr>
          <p:cNvSpPr>
            <a:spLocks xmlns:a="http://schemas.openxmlformats.org/drawingml/2006/main" noGrp="1"/>
          </p:cNvSpPr>
          <p:nvPr/>
        </p:nvSpPr>
        <p:spPr>
          <a:xfrm xmlns:a="http://schemas.openxmlformats.org/drawingml/2006/main">
            <a:off x="399859" y="3822668"/>
            <a:ext cx="3156109" cy="1586294"/>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Performance</a:t>
            </a:r>
          </a:p>
          <a:p xmlns:a="http://schemas.openxmlformats.org/drawingml/2006/main">
            <a:pPr algn="l">
              <a:defRPr sz="2400">
                <a:solidFill>
                  <a:srgbClr val="000000"/>
                </a:solidFill>
                <a:latin typeface="Helvetica Neue"/>
                <a:ea typeface="Helvetica Neue"/>
                <a:cs typeface="Helvetica Neue"/>
              </a:defRPr>
            </a:pPr>
            <a:r>
              <a:t>Stephen focalizes without controlling the scene.</a:t>
            </a:r>
          </a:p>
        </p:txBody>
      </p:sp>
      <p:sp>
        <p:nvSpPr>
          <p:cNvPr id="12" name="Text-Placeholder-16-13">
            <a:extLst xmlns:a="http://schemas.openxmlformats.org/drawingml/2006/main">
              <a:ext uri="{FF2B5EF4-FFF2-40B4-BE49-F238E27FC236}">
                <a16:creationId xmlns:a16="http://schemas.microsoft.com/office/drawing/2014/main" id="{6FB61005-F3EE-4AF1-8E02-537C1E7878EC}"/>
              </a:ext>
            </a:extLst>
          </p:cNvPr>
          <p:cNvSpPr>
            <a:spLocks xmlns:a="http://schemas.openxmlformats.org/drawingml/2006/main" noGrp="1"/>
          </p:cNvSpPr>
          <p:nvPr/>
        </p:nvSpPr>
        <p:spPr>
          <a:xfrm xmlns:a="http://schemas.openxmlformats.org/drawingml/2006/main">
            <a:off x="8177879" y="3822668"/>
            <a:ext cx="3156109" cy="1586294"/>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Departure</a:t>
            </a:r>
          </a:p>
          <a:p xmlns:a="http://schemas.openxmlformats.org/drawingml/2006/main">
            <a:pPr algn="l">
              <a:defRPr sz="2400">
                <a:solidFill>
                  <a:srgbClr val="000000"/>
                </a:solidFill>
                <a:latin typeface="Helvetica Neue"/>
                <a:ea typeface="Helvetica Neue"/>
                <a:cs typeface="Helvetica Neue"/>
              </a:defRPr>
            </a:pPr>
            <a:r>
              <a:t>Place order is firmer than exact clock time.</a:t>
            </a:r>
          </a:p>
        </p:txBody>
      </p:sp>
    </p:spTree>
    <p:extLst>
      <p:ext uri="{BB962C8B-B14F-4D97-AF65-F5344CB8AC3E}">
        <p14:creationId xmlns:p14="http://schemas.microsoft.com/office/powerpoint/2010/main" val="1292950252"/>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1" name="Google-Shape-532-p58-2">
            <a:extLst xmlns:a="http://schemas.openxmlformats.org/drawingml/2006/main">
              <a:ext uri="{FF2B5EF4-FFF2-40B4-BE49-F238E27FC236}">
                <a16:creationId xmlns:a16="http://schemas.microsoft.com/office/drawing/2014/main" id="{3DBFB5E0-82F7-4966-98FA-F094B130FD61}"/>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wrap="square" lIns="0" tIns="0" rIns="0" bIns="0" anchor="b">
            <a:noAutofit/>
          </a:bodyPr>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3</a:t>
            </a:r>
          </a:p>
        </p:txBody>
      </p:sp>
      <p:sp>
        <p:nvSpPr>
          <p:cNvPr id="2" name="Google-Shape-533-p58-3">
            <a:extLst xmlns:a="http://schemas.openxmlformats.org/drawingml/2006/main">
              <a:ext uri="{FF2B5EF4-FFF2-40B4-BE49-F238E27FC236}">
                <a16:creationId xmlns:a16="http://schemas.microsoft.com/office/drawing/2014/main" id="{CA6B0AB7-4DD1-4B2B-A1EC-97162D150DD3}"/>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900">
                <a:solidFill>
                  <a:srgbClr val="000000"/>
                </a:solidFill>
                <a:latin typeface="Helvetica Neue"/>
                <a:ea typeface="Helvetica Neue"/>
                <a:cs typeface="Helvetica Neue"/>
              </a:defRPr>
            </a:pPr>
            <a:r>
              <a:t>Words keep becoming material</a:t>
            </a:r>
          </a:p>
        </p:txBody>
      </p:sp>
      <p:sp>
        <p:nvSpPr>
          <p:cNvPr id="3" name="Rounded-Rectangle-6-4">
            <a:extLst xmlns:a="http://schemas.openxmlformats.org/drawingml/2006/main">
              <a:ext uri="{FF2B5EF4-FFF2-40B4-BE49-F238E27FC236}">
                <a16:creationId xmlns:a16="http://schemas.microsoft.com/office/drawing/2014/main" id="{C6C3A366-47E4-4EF1-973E-4894D738D29D}"/>
              </a:ext>
            </a:extLst>
          </p:cNvPr>
          <p:cNvSpPr>
            <a:spLocks xmlns:a="http://schemas.openxmlformats.org/drawingml/2006/main" noGrp="1"/>
          </p:cNvSpPr>
          <p:nvPr/>
        </p:nvSpPr>
        <p:spPr>
          <a:xfrm xmlns:a="http://schemas.openxmlformats.org/drawingml/2006/main">
            <a:off x="6264402" y="236982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4" name="Content-Placeholder-10-5">
            <a:extLst xmlns:a="http://schemas.openxmlformats.org/drawingml/2006/main">
              <a:ext uri="{FF2B5EF4-FFF2-40B4-BE49-F238E27FC236}">
                <a16:creationId xmlns:a16="http://schemas.microsoft.com/office/drawing/2014/main" id="{B6FCB5C0-0FB7-4CC9-9CE8-760A6E58DAD3}"/>
              </a:ext>
            </a:extLst>
          </p:cNvPr>
          <p:cNvSpPr>
            <a:spLocks xmlns:a="http://schemas.openxmlformats.org/drawingml/2006/main" noGrp="1"/>
          </p:cNvSpPr>
          <p:nvPr/>
        </p:nvSpPr>
        <p:spPr>
          <a:xfrm xmlns:a="http://schemas.openxmlformats.org/drawingml/2006/main">
            <a:off x="6561677" y="2664809"/>
            <a:ext cx="4986909" cy="1048417"/>
          </a:xfrm>
          <a:prstGeom xmlns:a="http://schemas.openxmlformats.org/drawingml/2006/main" prst="rect">
            <a:avLst/>
          </a:prstGeom>
        </p:spPr>
        <p:txBody>
          <a:bodyPr xmlns:a="http://schemas.openxmlformats.org/drawingml/2006/main" lIns="0" tIns="0" rIns="0" bIns="0">
            <a:normAutofit fontScale="95547"/>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REPORT → INJURY</a:t>
            </a:r>
          </a:p>
          <a:p xmlns:a="http://schemas.openxmlformats.org/drawingml/2006/main">
            <a:pPr algn="l">
              <a:defRPr sz="2400">
                <a:solidFill>
                  <a:srgbClr val="000000"/>
                </a:solidFill>
                <a:latin typeface="Helvetica Neue"/>
                <a:ea typeface="Helvetica Neue"/>
                <a:cs typeface="Helvetica Neue"/>
              </a:defRPr>
            </a:pPr>
            <a:r>
              <a:t>Attributed words move grief into a conflict between the men.</a:t>
            </a:r>
          </a:p>
        </p:txBody>
      </p:sp>
      <p:sp>
        <p:nvSpPr>
          <p:cNvPr id="5" name="Rounded-Rectangle-8-6">
            <a:extLst xmlns:a="http://schemas.openxmlformats.org/drawingml/2006/main">
              <a:ext uri="{FF2B5EF4-FFF2-40B4-BE49-F238E27FC236}">
                <a16:creationId xmlns:a16="http://schemas.microsoft.com/office/drawing/2014/main" id="{BA586E43-A3CA-401B-9B93-BF8CB294ED2C}"/>
              </a:ext>
            </a:extLst>
          </p:cNvPr>
          <p:cNvSpPr>
            <a:spLocks xmlns:a="http://schemas.openxmlformats.org/drawingml/2006/main" noGrp="1"/>
          </p:cNvSpPr>
          <p:nvPr/>
        </p:nvSpPr>
        <p:spPr>
          <a:xfrm xmlns:a="http://schemas.openxmlformats.org/drawingml/2006/main">
            <a:off x="409004" y="236982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6" name="Content-Placeholder-10-7">
            <a:extLst xmlns:a="http://schemas.openxmlformats.org/drawingml/2006/main">
              <a:ext uri="{FF2B5EF4-FFF2-40B4-BE49-F238E27FC236}">
                <a16:creationId xmlns:a16="http://schemas.microsoft.com/office/drawing/2014/main" id="{264FF723-C289-42DC-8035-649CA6055D3F}"/>
              </a:ext>
            </a:extLst>
          </p:cNvPr>
          <p:cNvSpPr>
            <a:spLocks xmlns:a="http://schemas.openxmlformats.org/drawingml/2006/main" noGrp="1"/>
          </p:cNvSpPr>
          <p:nvPr/>
        </p:nvSpPr>
        <p:spPr>
          <a:xfrm xmlns:a="http://schemas.openxmlformats.org/drawingml/2006/main">
            <a:off x="706279" y="2664809"/>
            <a:ext cx="4986909" cy="1048417"/>
          </a:xfrm>
          <a:prstGeom xmlns:a="http://schemas.openxmlformats.org/drawingml/2006/main" prst="rect">
            <a:avLst/>
          </a:prstGeom>
        </p:spPr>
        <p:txBody>
          <a:bodyPr xmlns:a="http://schemas.openxmlformats.org/drawingml/2006/main" lIns="0" tIns="0" rIns="0" bIns="0">
            <a:normAutofit fontScale="95547"/>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RITUAL → AUTHORITY</a:t>
            </a:r>
          </a:p>
          <a:p xmlns:a="http://schemas.openxmlformats.org/drawingml/2006/main">
            <a:pPr algn="l">
              <a:defRPr sz="2400">
                <a:solidFill>
                  <a:srgbClr val="000000"/>
                </a:solidFill>
                <a:latin typeface="Helvetica Neue"/>
                <a:ea typeface="Helvetica Neue"/>
                <a:cs typeface="Helvetica Neue"/>
              </a:defRPr>
            </a:pPr>
            <a:r>
              <a:t>A mock ceremony chooses the morning’s first public register.</a:t>
            </a:r>
          </a:p>
        </p:txBody>
      </p:sp>
      <p:sp>
        <p:nvSpPr>
          <p:cNvPr id="7" name="Rounded-Rectangle-1-8">
            <a:extLst xmlns:a="http://schemas.openxmlformats.org/drawingml/2006/main">
              <a:ext uri="{FF2B5EF4-FFF2-40B4-BE49-F238E27FC236}">
                <a16:creationId xmlns:a16="http://schemas.microsoft.com/office/drawing/2014/main" id="{69EF5CB0-CFFF-472B-896B-8FEA29FD5E8B}"/>
              </a:ext>
            </a:extLst>
          </p:cNvPr>
          <p:cNvSpPr>
            <a:spLocks xmlns:a="http://schemas.openxmlformats.org/drawingml/2006/main" noGrp="1"/>
          </p:cNvSpPr>
          <p:nvPr/>
        </p:nvSpPr>
        <p:spPr>
          <a:xfrm xmlns:a="http://schemas.openxmlformats.org/drawingml/2006/main">
            <a:off x="6264402" y="437007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8" name="Content-Placeholder-10-9">
            <a:extLst xmlns:a="http://schemas.openxmlformats.org/drawingml/2006/main">
              <a:ext uri="{FF2B5EF4-FFF2-40B4-BE49-F238E27FC236}">
                <a16:creationId xmlns:a16="http://schemas.microsoft.com/office/drawing/2014/main" id="{BD331092-5034-4E40-98F0-145DABE2B150}"/>
              </a:ext>
            </a:extLst>
          </p:cNvPr>
          <p:cNvSpPr>
            <a:spLocks xmlns:a="http://schemas.openxmlformats.org/drawingml/2006/main" noGrp="1"/>
          </p:cNvSpPr>
          <p:nvPr/>
        </p:nvSpPr>
        <p:spPr>
          <a:xfrm xmlns:a="http://schemas.openxmlformats.org/drawingml/2006/main">
            <a:off x="6561677" y="4665059"/>
            <a:ext cx="4986909" cy="1048417"/>
          </a:xfrm>
          <a:prstGeom xmlns:a="http://schemas.openxmlformats.org/drawingml/2006/main" prst="rect">
            <a:avLst/>
          </a:prstGeom>
        </p:spPr>
        <p:txBody>
          <a:bodyPr xmlns:a="http://schemas.openxmlformats.org/drawingml/2006/main" lIns="0" tIns="0" rIns="0" bIns="0">
            <a:normAutofit fontScale="95547"/>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LABOUR → DEBT → EXIT</a:t>
            </a:r>
          </a:p>
          <a:p xmlns:a="http://schemas.openxmlformats.org/drawingml/2006/main">
            <a:pPr algn="l">
              <a:defRPr sz="2400">
                <a:solidFill>
                  <a:srgbClr val="000000"/>
                </a:solidFill>
                <a:latin typeface="Helvetica Neue"/>
                <a:ea typeface="Helvetica Neue"/>
                <a:cs typeface="Helvetica Neue"/>
              </a:defRPr>
            </a:pPr>
            <a:r>
              <a:t>Milk, shelter, coins, judgment, and a key acquire practical force.</a:t>
            </a:r>
          </a:p>
        </p:txBody>
      </p:sp>
      <p:sp>
        <p:nvSpPr>
          <p:cNvPr id="9" name="Rounded-Rectangle-3-10">
            <a:extLst xmlns:a="http://schemas.openxmlformats.org/drawingml/2006/main">
              <a:ext uri="{FF2B5EF4-FFF2-40B4-BE49-F238E27FC236}">
                <a16:creationId xmlns:a16="http://schemas.microsoft.com/office/drawing/2014/main" id="{288F8C46-2210-491B-84C7-FB1241C666F5}"/>
              </a:ext>
            </a:extLst>
          </p:cNvPr>
          <p:cNvSpPr>
            <a:spLocks xmlns:a="http://schemas.openxmlformats.org/drawingml/2006/main" noGrp="1"/>
          </p:cNvSpPr>
          <p:nvPr/>
        </p:nvSpPr>
        <p:spPr>
          <a:xfrm xmlns:a="http://schemas.openxmlformats.org/drawingml/2006/main">
            <a:off x="409004" y="437007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10" name="Content-Placeholder-10-11">
            <a:extLst xmlns:a="http://schemas.openxmlformats.org/drawingml/2006/main">
              <a:ext uri="{FF2B5EF4-FFF2-40B4-BE49-F238E27FC236}">
                <a16:creationId xmlns:a16="http://schemas.microsoft.com/office/drawing/2014/main" id="{9284E40E-6100-4732-819C-48B51BC0D28F}"/>
              </a:ext>
            </a:extLst>
          </p:cNvPr>
          <p:cNvSpPr>
            <a:spLocks xmlns:a="http://schemas.openxmlformats.org/drawingml/2006/main" noGrp="1"/>
          </p:cNvSpPr>
          <p:nvPr/>
        </p:nvSpPr>
        <p:spPr>
          <a:xfrm xmlns:a="http://schemas.openxmlformats.org/drawingml/2006/main">
            <a:off x="706279" y="4665059"/>
            <a:ext cx="4986909" cy="1048417"/>
          </a:xfrm>
          <a:prstGeom xmlns:a="http://schemas.openxmlformats.org/drawingml/2006/main" prst="rect">
            <a:avLst/>
          </a:prstGeom>
        </p:spPr>
        <p:txBody>
          <a:bodyPr xmlns:a="http://schemas.openxmlformats.org/drawingml/2006/main" lIns="0" tIns="0" rIns="0" bIns="0">
            <a:normAutofit fontScale="95547"/>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LANGUAGE → VALUE</a:t>
            </a:r>
          </a:p>
          <a:p xmlns:a="http://schemas.openxmlformats.org/drawingml/2006/main">
            <a:pPr algn="l">
              <a:defRPr sz="2400">
                <a:solidFill>
                  <a:srgbClr val="000000"/>
                </a:solidFill>
                <a:latin typeface="Helvetica Neue"/>
                <a:ea typeface="Helvetica Neue"/>
                <a:cs typeface="Helvetica Neue"/>
              </a:defRPr>
            </a:pPr>
            <a:r>
              <a:t>Speech can become performance, collection, and possible publication.</a:t>
            </a:r>
          </a:p>
        </p:txBody>
      </p:sp>
      <p:sp>
        <p:nvSpPr>
          <p:cNvPr id="11" name="Content-Placeholder-15-12">
            <a:extLst xmlns:a="http://schemas.openxmlformats.org/drawingml/2006/main">
              <a:ext uri="{FF2B5EF4-FFF2-40B4-BE49-F238E27FC236}">
                <a16:creationId xmlns:a16="http://schemas.microsoft.com/office/drawing/2014/main" id="{F33C83A6-BB5E-44DB-937B-B349D82A66CB}"/>
              </a:ext>
            </a:extLst>
          </p:cNvPr>
          <p:cNvSpPr>
            <a:spLocks xmlns:a="http://schemas.openxmlformats.org/drawingml/2006/main" noGrp="1"/>
          </p:cNvSpPr>
          <p:nvPr/>
        </p:nvSpPr>
        <p:spPr>
          <a:xfrm xmlns:a="http://schemas.openxmlformats.org/drawingml/2006/main">
            <a:off x="400907" y="1057466"/>
            <a:ext cx="11404568" cy="1012222"/>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1600">
                <a:solidFill>
                  <a:srgbClr val="000000"/>
                </a:solidFill>
                <a:latin typeface="Helvetica Neue"/>
                <a:ea typeface="Helvetica Neue"/>
                <a:cs typeface="Helvetica Neue"/>
              </a:defRPr>
            </a:pPr>
            <a:r>
              <a:t>Speech matters when it changes who carries, pays, enters, owns, names, or leaves.</a:t>
            </a:r>
          </a:p>
          <a:p xmlns:a="http://schemas.openxmlformats.org/drawingml/2006/main">
            <a:pPr algn="l">
              <a:defRPr sz="1600">
                <a:solidFill>
                  <a:srgbClr val="000000"/>
                </a:solidFill>
                <a:latin typeface="Helvetica Neue"/>
                <a:ea typeface="Helvetica Neue"/>
                <a:cs typeface="Helvetica Neue"/>
              </a:defRPr>
            </a:pPr>
            <a:r>
              <a:t>This is a useful route, not a hidden solution.</a:t>
            </a:r>
          </a:p>
        </p:txBody>
      </p:sp>
    </p:spTree>
    <p:extLst>
      <p:ext uri="{BB962C8B-B14F-4D97-AF65-F5344CB8AC3E}">
        <p14:creationId xmlns:p14="http://schemas.microsoft.com/office/powerpoint/2010/main" val="1437090345"/>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1" name="Google-Shape-534-p58-1">
            <a:extLst xmlns:a="http://schemas.openxmlformats.org/drawingml/2006/main">
              <a:ext uri="{FF2B5EF4-FFF2-40B4-BE49-F238E27FC236}">
                <a16:creationId xmlns:a16="http://schemas.microsoft.com/office/drawing/2014/main" id="{BB107D6E-12E9-46D3-8E0F-41B0D1441BCF}"/>
              </a:ext>
            </a:extLst>
          </p:cNvPr>
          <p:cNvSpPr>
            <a:spLocks xmlns:a="http://schemas.openxmlformats.org/drawingml/2006/main" noGrp="1"/>
          </p:cNvSpPr>
          <p:nvPr/>
        </p:nvSpPr>
        <p:spPr>
          <a:xfrm xmlns:a="http://schemas.openxmlformats.org/drawingml/2006/main">
            <a:off x="393668" y="1838801"/>
            <a:ext cx="5533168" cy="4155567"/>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WHAT PERFORMANCE GIVES</a:t>
            </a:r>
          </a:p>
          <a:p xmlns:a="http://schemas.openxmlformats.org/drawingml/2006/main">
            <a:pPr algn="l">
              <a:defRPr sz="2400">
                <a:solidFill>
                  <a:srgbClr val="000000"/>
                </a:solidFill>
                <a:latin typeface="Helvetica Neue"/>
                <a:ea typeface="Helvetica Neue"/>
                <a:cs typeface="Helvetica Neue"/>
              </a:defRPr>
            </a:pPr>
            <a:r>
              <a:t>Comic speed, social momentum, grooming, song, and a public morning.</a:t>
            </a:r>
          </a:p>
          <a:p xmlns:a="http://schemas.openxmlformats.org/drawingml/2006/main">
            <a:pPr algn="l">
              <a:defRPr sz="2400">
                <a:solidFill>
                  <a:srgbClr val="000000"/>
                </a:solidFill>
                <a:latin typeface="Helvetica Neue"/>
                <a:ea typeface="Helvetica Neue"/>
                <a:cs typeface="Helvetica Neue"/>
              </a:defRPr>
            </a:pPr>
            <a:r>
              <a:t>Mulligan is not only a mask or aggressor.</a:t>
            </a:r>
          </a:p>
          <a:p xmlns:a="http://schemas.openxmlformats.org/drawingml/2006/main">
            <a:pPr algn="l">
              <a:defRPr sz="2400">
                <a:solidFill>
                  <a:srgbClr val="000000"/>
                </a:solidFill>
                <a:latin typeface="Helvetica Neue"/>
                <a:ea typeface="Helvetica Neue"/>
                <a:cs typeface="Helvetica Neue"/>
              </a:defRPr>
            </a:pPr>
            <a:r>
              <a:t>Pleasure and command can coexist.</a:t>
            </a:r>
          </a:p>
        </p:txBody>
      </p:sp>
      <p:sp>
        <p:nvSpPr>
          <p:cNvPr id="2" name="Google-Shape-532-p58-3">
            <a:extLst xmlns:a="http://schemas.openxmlformats.org/drawingml/2006/main">
              <a:ext uri="{FF2B5EF4-FFF2-40B4-BE49-F238E27FC236}">
                <a16:creationId xmlns:a16="http://schemas.microsoft.com/office/drawing/2014/main" id="{479569AD-94F9-4DB2-8BA7-F0F8C31A4AB2}"/>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wrap="square" lIns="0" tIns="0" rIns="0" bIns="0" anchor="b">
            <a:noAutofit/>
          </a:bodyPr>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4</a:t>
            </a:r>
          </a:p>
        </p:txBody>
      </p:sp>
      <p:sp>
        <p:nvSpPr>
          <p:cNvPr id="3" name="Google-Shape-533-p58-4">
            <a:extLst xmlns:a="http://schemas.openxmlformats.org/drawingml/2006/main">
              <a:ext uri="{FF2B5EF4-FFF2-40B4-BE49-F238E27FC236}">
                <a16:creationId xmlns:a16="http://schemas.microsoft.com/office/drawing/2014/main" id="{A9F72264-F2DE-4966-8228-AC7E272B8357}"/>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900">
                <a:solidFill>
                  <a:srgbClr val="000000"/>
                </a:solidFill>
                <a:latin typeface="Helvetica Neue"/>
                <a:ea typeface="Helvetica Neue"/>
                <a:cs typeface="Helvetica Neue"/>
              </a:defRPr>
            </a:pPr>
            <a:r>
              <a:t>The roof performance creates the first asymmetry</a:t>
            </a:r>
          </a:p>
        </p:txBody>
      </p:sp>
      <p:sp>
        <p:nvSpPr>
          <p:cNvPr id="4" name="Google-Shape-534-p58-5">
            <a:extLst xmlns:a="http://schemas.openxmlformats.org/drawingml/2006/main">
              <a:ext uri="{FF2B5EF4-FFF2-40B4-BE49-F238E27FC236}">
                <a16:creationId xmlns:a16="http://schemas.microsoft.com/office/drawing/2014/main" id="{4BDFB0BB-ADAF-4599-A4DD-7CAE4E50BB7E}"/>
              </a:ext>
            </a:extLst>
          </p:cNvPr>
          <p:cNvSpPr>
            <a:spLocks xmlns:a="http://schemas.openxmlformats.org/drawingml/2006/main" noGrp="1"/>
          </p:cNvSpPr>
          <p:nvPr/>
        </p:nvSpPr>
        <p:spPr>
          <a:xfrm xmlns:a="http://schemas.openxmlformats.org/drawingml/2006/main">
            <a:off x="6265069" y="2192655"/>
            <a:ext cx="5537168" cy="3801713"/>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WHAT PERFORMANCE COSTS</a:t>
            </a:r>
          </a:p>
          <a:p xmlns:a="http://schemas.openxmlformats.org/drawingml/2006/main">
            <a:pPr algn="l">
              <a:defRPr sz="2400">
                <a:solidFill>
                  <a:srgbClr val="000000"/>
                </a:solidFill>
                <a:latin typeface="Helvetica Neue"/>
                <a:ea typeface="Helvetica Neue"/>
                <a:cs typeface="Helvetica Neue"/>
              </a:defRPr>
            </a:pPr>
            <a:r>
              <a:t>Mulligan chooses the register; Stephen answers inside it.</a:t>
            </a:r>
          </a:p>
          <a:p xmlns:a="http://schemas.openxmlformats.org/drawingml/2006/main">
            <a:pPr algn="l">
              <a:defRPr sz="2400">
                <a:solidFill>
                  <a:srgbClr val="000000"/>
                </a:solidFill>
                <a:latin typeface="Helvetica Neue"/>
                <a:ea typeface="Helvetica Neue"/>
                <a:cs typeface="Helvetica Neue"/>
              </a:defRPr>
            </a:pPr>
            <a:r>
              <a:t>An ordinary shave, sacred parody, military stone, and shared shelter overlap.</a:t>
            </a:r>
          </a:p>
        </p:txBody>
      </p:sp>
    </p:spTree>
    <p:extLst>
      <p:ext uri="{BB962C8B-B14F-4D97-AF65-F5344CB8AC3E}">
        <p14:creationId xmlns:p14="http://schemas.microsoft.com/office/powerpoint/2010/main" val="763521392"/>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1" name="Google-Shape-532-p58-2">
            <a:extLst xmlns:a="http://schemas.openxmlformats.org/drawingml/2006/main">
              <a:ext uri="{FF2B5EF4-FFF2-40B4-BE49-F238E27FC236}">
                <a16:creationId xmlns:a16="http://schemas.microsoft.com/office/drawing/2014/main" id="{ECA5CF25-3E3A-417A-B20F-372C08B23568}"/>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wrap="square" lIns="0" tIns="0" rIns="0" bIns="0" anchor="b">
            <a:noAutofit/>
          </a:bodyPr>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5</a:t>
            </a:r>
          </a:p>
        </p:txBody>
      </p:sp>
      <p:sp>
        <p:nvSpPr>
          <p:cNvPr id="2" name="Google-Shape-533-p58-3">
            <a:extLst xmlns:a="http://schemas.openxmlformats.org/drawingml/2006/main">
              <a:ext uri="{FF2B5EF4-FFF2-40B4-BE49-F238E27FC236}">
                <a16:creationId xmlns:a16="http://schemas.microsoft.com/office/drawing/2014/main" id="{9647A4BB-826C-4297-AB57-46406C03ADC4}"/>
              </a:ext>
            </a:extLst>
          </p:cNvPr>
          <p:cNvSpPr>
            <a:spLocks xmlns:a="http://schemas.openxmlformats.org/drawingml/2006/main" noGrp="1"/>
          </p:cNvSpPr>
          <p:nvPr/>
        </p:nvSpPr>
        <p:spPr>
          <a:xfrm xmlns:a="http://schemas.openxmlformats.org/drawingml/2006/main">
            <a:off x="393668" y="344519"/>
            <a:ext cx="11404568" cy="644271"/>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900">
                <a:solidFill>
                  <a:srgbClr val="000000"/>
                </a:solidFill>
                <a:latin typeface="Helvetica Neue"/>
                <a:ea typeface="Helvetica Neue"/>
                <a:cs typeface="Helvetica Neue"/>
              </a:defRPr>
            </a:pPr>
            <a:r>
              <a:t>Grief enters through unequal reports</a:t>
            </a:r>
          </a:p>
        </p:txBody>
      </p:sp>
      <p:sp>
        <p:nvSpPr>
          <p:cNvPr id="3" name="Rounded-Rectangle-1-4">
            <a:extLst xmlns:a="http://schemas.openxmlformats.org/drawingml/2006/main">
              <a:ext uri="{FF2B5EF4-FFF2-40B4-BE49-F238E27FC236}">
                <a16:creationId xmlns:a16="http://schemas.microsoft.com/office/drawing/2014/main" id="{B86793E6-42CE-464A-ABCB-38EA44C355EF}"/>
              </a:ext>
            </a:extLst>
          </p:cNvPr>
          <p:cNvSpPr>
            <a:spLocks xmlns:a="http://schemas.openxmlformats.org/drawingml/2006/main" noGrp="1"/>
          </p:cNvSpPr>
          <p:nvPr/>
        </p:nvSpPr>
        <p:spPr>
          <a:xfrm xmlns:a="http://schemas.openxmlformats.org/drawingml/2006/main">
            <a:off x="397002" y="3339084"/>
            <a:ext cx="5533930" cy="1320832"/>
          </a:xfrm>
          <a:prstGeom xmlns:a="http://schemas.openxmlformats.org/drawingml/2006/main" prst="roundRect">
            <a:avLst>
              <a:gd name="adj" fmla="val 5769"/>
            </a:avLst>
          </a:prstGeom>
          <a:solidFill xmlns:a="http://schemas.openxmlformats.org/drawingml/2006/main">
            <a:srgbClr val="F2F2F2"/>
          </a:solidFill>
        </p:spPr>
      </p:sp>
      <p:sp>
        <p:nvSpPr>
          <p:cNvPr id="4" name="Content-Placeholder-10-5">
            <a:extLst xmlns:a="http://schemas.openxmlformats.org/drawingml/2006/main">
              <a:ext uri="{FF2B5EF4-FFF2-40B4-BE49-F238E27FC236}">
                <a16:creationId xmlns:a16="http://schemas.microsoft.com/office/drawing/2014/main" id="{A3FFE4D6-3195-4916-8CBA-F14912554AEC}"/>
              </a:ext>
            </a:extLst>
          </p:cNvPr>
          <p:cNvSpPr>
            <a:spLocks xmlns:a="http://schemas.openxmlformats.org/drawingml/2006/main" noGrp="1"/>
          </p:cNvSpPr>
          <p:nvPr/>
        </p:nvSpPr>
        <p:spPr>
          <a:xfrm xmlns:a="http://schemas.openxmlformats.org/drawingml/2006/main">
            <a:off x="694277" y="3587972"/>
            <a:ext cx="4986909" cy="877824"/>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MULLIGAN</a:t>
            </a:r>
          </a:p>
        </p:txBody>
      </p:sp>
      <p:sp>
        <p:nvSpPr>
          <p:cNvPr id="5" name="Content-Placeholder-15-6">
            <a:extLst xmlns:a="http://schemas.openxmlformats.org/drawingml/2006/main">
              <a:ext uri="{FF2B5EF4-FFF2-40B4-BE49-F238E27FC236}">
                <a16:creationId xmlns:a16="http://schemas.microsoft.com/office/drawing/2014/main" id="{2A3344E7-3B87-4009-BD14-60BD928CB8F4}"/>
              </a:ext>
            </a:extLst>
          </p:cNvPr>
          <p:cNvSpPr>
            <a:spLocks xmlns:a="http://schemas.openxmlformats.org/drawingml/2006/main" noGrp="1"/>
          </p:cNvSpPr>
          <p:nvPr/>
        </p:nvSpPr>
        <p:spPr>
          <a:xfrm xmlns:a="http://schemas.openxmlformats.org/drawingml/2006/main">
            <a:off x="694277" y="4828604"/>
            <a:ext cx="5236655" cy="977932"/>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1600">
                <a:solidFill>
                  <a:srgbClr val="000000"/>
                </a:solidFill>
                <a:latin typeface="Helvetica Neue"/>
                <a:ea typeface="Helvetica Neue"/>
                <a:cs typeface="Helvetica Neue"/>
              </a:defRPr>
            </a:pPr>
            <a:r>
              <a:t>Reports a request</a:t>
            </a:r>
          </a:p>
          <a:p xmlns:a="http://schemas.openxmlformats.org/drawingml/2006/main">
            <a:pPr algn="l">
              <a:defRPr sz="1600">
                <a:solidFill>
                  <a:srgbClr val="000000"/>
                </a:solidFill>
                <a:latin typeface="Helvetica Neue"/>
                <a:ea typeface="Helvetica Neue"/>
                <a:cs typeface="Helvetica Neue"/>
              </a:defRPr>
            </a:pPr>
            <a:r>
              <a:t>Explains + apologises unevenly</a:t>
            </a:r>
          </a:p>
          <a:p xmlns:a="http://schemas.openxmlformats.org/drawingml/2006/main">
            <a:pPr algn="l">
              <a:defRPr sz="1600">
                <a:solidFill>
                  <a:srgbClr val="000000"/>
                </a:solidFill>
                <a:latin typeface="Helvetica Neue"/>
                <a:ea typeface="Helvetica Neue"/>
                <a:cs typeface="Helvetica Neue"/>
              </a:defRPr>
            </a:pPr>
            <a:r>
              <a:t>Cannot supply May’s mind</a:t>
            </a:r>
          </a:p>
        </p:txBody>
      </p:sp>
      <p:sp>
        <p:nvSpPr>
          <p:cNvPr id="6" name="Rounded-Rectangle-7-7">
            <a:extLst xmlns:a="http://schemas.openxmlformats.org/drawingml/2006/main">
              <a:ext uri="{FF2B5EF4-FFF2-40B4-BE49-F238E27FC236}">
                <a16:creationId xmlns:a16="http://schemas.microsoft.com/office/drawing/2014/main" id="{276E5EAB-0DCB-4C7F-9F59-B8B69E585B2E}"/>
              </a:ext>
            </a:extLst>
          </p:cNvPr>
          <p:cNvSpPr>
            <a:spLocks xmlns:a="http://schemas.openxmlformats.org/drawingml/2006/main" noGrp="1"/>
          </p:cNvSpPr>
          <p:nvPr/>
        </p:nvSpPr>
        <p:spPr>
          <a:xfrm xmlns:a="http://schemas.openxmlformats.org/drawingml/2006/main">
            <a:off x="6260783" y="3339084"/>
            <a:ext cx="5533930" cy="1320832"/>
          </a:xfrm>
          <a:prstGeom xmlns:a="http://schemas.openxmlformats.org/drawingml/2006/main" prst="roundRect">
            <a:avLst>
              <a:gd name="adj" fmla="val 5769"/>
            </a:avLst>
          </a:prstGeom>
          <a:solidFill xmlns:a="http://schemas.openxmlformats.org/drawingml/2006/main">
            <a:srgbClr val="F2F2F2"/>
          </a:solidFill>
        </p:spPr>
      </p:sp>
      <p:sp>
        <p:nvSpPr>
          <p:cNvPr id="7" name="Content-Placeholder-10-8">
            <a:extLst xmlns:a="http://schemas.openxmlformats.org/drawingml/2006/main">
              <a:ext uri="{FF2B5EF4-FFF2-40B4-BE49-F238E27FC236}">
                <a16:creationId xmlns:a16="http://schemas.microsoft.com/office/drawing/2014/main" id="{765F9F78-BC85-4B01-AC4E-85F44B1C5D08}"/>
              </a:ext>
            </a:extLst>
          </p:cNvPr>
          <p:cNvSpPr>
            <a:spLocks xmlns:a="http://schemas.openxmlformats.org/drawingml/2006/main" noGrp="1"/>
          </p:cNvSpPr>
          <p:nvPr/>
        </p:nvSpPr>
        <p:spPr>
          <a:xfrm xmlns:a="http://schemas.openxmlformats.org/drawingml/2006/main">
            <a:off x="6558058" y="3587972"/>
            <a:ext cx="4986909" cy="877824"/>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STEPHEN</a:t>
            </a:r>
          </a:p>
        </p:txBody>
      </p:sp>
      <p:sp>
        <p:nvSpPr>
          <p:cNvPr id="8" name="Content-Placeholder-15-9">
            <a:extLst xmlns:a="http://schemas.openxmlformats.org/drawingml/2006/main">
              <a:ext uri="{FF2B5EF4-FFF2-40B4-BE49-F238E27FC236}">
                <a16:creationId xmlns:a16="http://schemas.microsoft.com/office/drawing/2014/main" id="{D2F4BE22-DE96-4CB4-B89C-9E1E917C6752}"/>
              </a:ext>
            </a:extLst>
          </p:cNvPr>
          <p:cNvSpPr>
            <a:spLocks xmlns:a="http://schemas.openxmlformats.org/drawingml/2006/main" noGrp="1"/>
          </p:cNvSpPr>
          <p:nvPr/>
        </p:nvSpPr>
        <p:spPr>
          <a:xfrm xmlns:a="http://schemas.openxmlformats.org/drawingml/2006/main">
            <a:off x="6558058" y="4828604"/>
            <a:ext cx="5236655" cy="977932"/>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1600">
                <a:solidFill>
                  <a:srgbClr val="000000"/>
                </a:solidFill>
                <a:latin typeface="Helvetica Neue"/>
                <a:ea typeface="Helvetica Neue"/>
                <a:cs typeface="Helvetica Neue"/>
              </a:defRPr>
            </a:pPr>
            <a:r>
              <a:t>Remembers + dreams</a:t>
            </a:r>
          </a:p>
          <a:p xmlns:a="http://schemas.openxmlformats.org/drawingml/2006/main">
            <a:pPr algn="l">
              <a:defRPr sz="1600">
                <a:solidFill>
                  <a:srgbClr val="000000"/>
                </a:solidFill>
                <a:latin typeface="Helvetica Neue"/>
                <a:ea typeface="Helvetica Neue"/>
                <a:cs typeface="Helvetica Neue"/>
              </a:defRPr>
            </a:pPr>
            <a:r>
              <a:t>Refuses + names injury</a:t>
            </a:r>
          </a:p>
          <a:p xmlns:a="http://schemas.openxmlformats.org/drawingml/2006/main">
            <a:pPr algn="l">
              <a:defRPr sz="1600">
                <a:solidFill>
                  <a:srgbClr val="000000"/>
                </a:solidFill>
                <a:latin typeface="Helvetica Neue"/>
                <a:ea typeface="Helvetica Neue"/>
                <a:cs typeface="Helvetica Neue"/>
              </a:defRPr>
            </a:pPr>
            <a:r>
              <a:t>Is not a neutral judge</a:t>
            </a:r>
          </a:p>
        </p:txBody>
      </p:sp>
      <p:sp>
        <p:nvSpPr>
          <p:cNvPr id="9" name="Content-Placeholder-15-10">
            <a:extLst xmlns:a="http://schemas.openxmlformats.org/drawingml/2006/main">
              <a:ext uri="{FF2B5EF4-FFF2-40B4-BE49-F238E27FC236}">
                <a16:creationId xmlns:a16="http://schemas.microsoft.com/office/drawing/2014/main" id="{CCA67A83-D531-43D7-B309-0AFBA36B484C}"/>
              </a:ext>
            </a:extLst>
          </p:cNvPr>
          <p:cNvSpPr>
            <a:spLocks xmlns:a="http://schemas.openxmlformats.org/drawingml/2006/main" noGrp="1"/>
          </p:cNvSpPr>
          <p:nvPr/>
        </p:nvSpPr>
        <p:spPr>
          <a:xfrm xmlns:a="http://schemas.openxmlformats.org/drawingml/2006/main">
            <a:off x="400907" y="1157478"/>
            <a:ext cx="11404568" cy="1629251"/>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1600">
                <a:solidFill>
                  <a:srgbClr val="000000"/>
                </a:solidFill>
                <a:latin typeface="Helvetica Neue"/>
                <a:ea typeface="Helvetica Neue"/>
                <a:cs typeface="Helvetica Neue"/>
              </a:defRPr>
            </a:pPr>
            <a:r>
              <a:t>Attribution protects the absent.</a:t>
            </a:r>
          </a:p>
          <a:p xmlns:a="http://schemas.openxmlformats.org/drawingml/2006/main">
            <a:pPr algn="l">
              <a:defRPr sz="1600">
                <a:solidFill>
                  <a:srgbClr val="000000"/>
                </a:solidFill>
                <a:latin typeface="Helvetica Neue"/>
                <a:ea typeface="Helvetica Neue"/>
                <a:cs typeface="Helvetica Neue"/>
              </a:defRPr>
            </a:pPr>
            <a:r>
              <a:t>Mulligan reports May’s request. Stephen remembers, dreams, resists, and names injury.</a:t>
            </a:r>
          </a:p>
          <a:p xmlns:a="http://schemas.openxmlformats.org/drawingml/2006/main">
            <a:pPr algn="l">
              <a:defRPr sz="1600">
                <a:solidFill>
                  <a:srgbClr val="000000"/>
                </a:solidFill>
                <a:latin typeface="Helvetica Neue"/>
                <a:ea typeface="Helvetica Neue"/>
                <a:cs typeface="Helvetica Neue"/>
              </a:defRPr>
            </a:pPr>
            <a:r>
              <a:t>Continuation is not reconciliation.</a:t>
            </a:r>
          </a:p>
        </p:txBody>
      </p:sp>
    </p:spTree>
    <p:extLst>
      <p:ext uri="{BB962C8B-B14F-4D97-AF65-F5344CB8AC3E}">
        <p14:creationId xmlns:p14="http://schemas.microsoft.com/office/powerpoint/2010/main" val="2039541371"/>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1" name="Google-Shape-532-p58-2">
            <a:extLst xmlns:a="http://schemas.openxmlformats.org/drawingml/2006/main">
              <a:ext uri="{FF2B5EF4-FFF2-40B4-BE49-F238E27FC236}">
                <a16:creationId xmlns:a16="http://schemas.microsoft.com/office/drawing/2014/main" id="{9E5A9F8F-9658-4B51-AC65-CDA7A1CB15C0}"/>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wrap="square" lIns="0" tIns="0" rIns="0" bIns="0" anchor="b">
            <a:noAutofit/>
          </a:bodyPr>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6</a:t>
            </a:r>
          </a:p>
        </p:txBody>
      </p:sp>
      <p:sp>
        <p:nvSpPr>
          <p:cNvPr id="2" name="Google-Shape-533-p58-3">
            <a:extLst xmlns:a="http://schemas.openxmlformats.org/drawingml/2006/main">
              <a:ext uri="{FF2B5EF4-FFF2-40B4-BE49-F238E27FC236}">
                <a16:creationId xmlns:a16="http://schemas.microsoft.com/office/drawing/2014/main" id="{820F63F2-885B-4CE2-A9D3-F9FA2E6DCEE0}"/>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900">
                <a:solidFill>
                  <a:srgbClr val="000000"/>
                </a:solidFill>
                <a:latin typeface="Helvetica Neue"/>
                <a:ea typeface="Helvetica Neue"/>
                <a:cs typeface="Helvetica Neue"/>
              </a:defRPr>
            </a:pPr>
            <a:r>
              <a:t>Breakfast attaches language to labour</a:t>
            </a:r>
          </a:p>
        </p:txBody>
      </p:sp>
      <p:sp>
        <p:nvSpPr>
          <p:cNvPr id="3" name="Rounded-Rectangle-6-4">
            <a:extLst xmlns:a="http://schemas.openxmlformats.org/drawingml/2006/main">
              <a:ext uri="{FF2B5EF4-FFF2-40B4-BE49-F238E27FC236}">
                <a16:creationId xmlns:a16="http://schemas.microsoft.com/office/drawing/2014/main" id="{B2C055F4-7E39-416B-8AD5-F4143DB3C8F7}"/>
              </a:ext>
            </a:extLst>
          </p:cNvPr>
          <p:cNvSpPr>
            <a:spLocks xmlns:a="http://schemas.openxmlformats.org/drawingml/2006/main" noGrp="1"/>
          </p:cNvSpPr>
          <p:nvPr/>
        </p:nvSpPr>
        <p:spPr>
          <a:xfrm xmlns:a="http://schemas.openxmlformats.org/drawingml/2006/main">
            <a:off x="6264402" y="236982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4" name="Content-Placeholder-10-5">
            <a:extLst xmlns:a="http://schemas.openxmlformats.org/drawingml/2006/main">
              <a:ext uri="{FF2B5EF4-FFF2-40B4-BE49-F238E27FC236}">
                <a16:creationId xmlns:a16="http://schemas.microsoft.com/office/drawing/2014/main" id="{577C4198-7BA1-4633-8AAC-9DECA5D00DC9}"/>
              </a:ext>
            </a:extLst>
          </p:cNvPr>
          <p:cNvSpPr>
            <a:spLocks xmlns:a="http://schemas.openxmlformats.org/drawingml/2006/main" noGrp="1"/>
          </p:cNvSpPr>
          <p:nvPr/>
        </p:nvSpPr>
        <p:spPr>
          <a:xfrm xmlns:a="http://schemas.openxmlformats.org/drawingml/2006/main">
            <a:off x="6561677" y="2664809"/>
            <a:ext cx="4986909" cy="1048417"/>
          </a:xfrm>
          <a:prstGeom xmlns:a="http://schemas.openxmlformats.org/drawingml/2006/main" prst="rect">
            <a:avLst/>
          </a:prstGeom>
        </p:spPr>
        <p:txBody>
          <a:bodyPr xmlns:a="http://schemas.openxmlformats.org/drawingml/2006/main" lIns="0" tIns="0" rIns="0" bIns="0">
            <a:normAutofit fontScale="95547"/>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WAITS + SPEAKS</a:t>
            </a:r>
          </a:p>
          <a:p xmlns:a="http://schemas.openxmlformats.org/drawingml/2006/main">
            <a:pPr algn="l">
              <a:defRPr sz="2400">
                <a:solidFill>
                  <a:srgbClr val="000000"/>
                </a:solidFill>
                <a:latin typeface="Helvetica Neue"/>
                <a:ea typeface="Helvetica Neue"/>
                <a:cs typeface="Helvetica Neue"/>
              </a:defRPr>
            </a:pPr>
            <a:r>
              <a:t>Irish becomes sound, shame, performance, and social difference.</a:t>
            </a:r>
          </a:p>
        </p:txBody>
      </p:sp>
      <p:sp>
        <p:nvSpPr>
          <p:cNvPr id="5" name="Rounded-Rectangle-8-6">
            <a:extLst xmlns:a="http://schemas.openxmlformats.org/drawingml/2006/main">
              <a:ext uri="{FF2B5EF4-FFF2-40B4-BE49-F238E27FC236}">
                <a16:creationId xmlns:a16="http://schemas.microsoft.com/office/drawing/2014/main" id="{515A4DE7-A452-4AD4-8F89-C52A8CF73F13}"/>
              </a:ext>
            </a:extLst>
          </p:cNvPr>
          <p:cNvSpPr>
            <a:spLocks xmlns:a="http://schemas.openxmlformats.org/drawingml/2006/main" noGrp="1"/>
          </p:cNvSpPr>
          <p:nvPr/>
        </p:nvSpPr>
        <p:spPr>
          <a:xfrm xmlns:a="http://schemas.openxmlformats.org/drawingml/2006/main">
            <a:off x="409004" y="236982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6" name="Content-Placeholder-10-7">
            <a:extLst xmlns:a="http://schemas.openxmlformats.org/drawingml/2006/main">
              <a:ext uri="{FF2B5EF4-FFF2-40B4-BE49-F238E27FC236}">
                <a16:creationId xmlns:a16="http://schemas.microsoft.com/office/drawing/2014/main" id="{9EFA1AF6-A794-47BC-8427-34FF806C20F0}"/>
              </a:ext>
            </a:extLst>
          </p:cNvPr>
          <p:cNvSpPr>
            <a:spLocks xmlns:a="http://schemas.openxmlformats.org/drawingml/2006/main" noGrp="1"/>
          </p:cNvSpPr>
          <p:nvPr/>
        </p:nvSpPr>
        <p:spPr>
          <a:xfrm xmlns:a="http://schemas.openxmlformats.org/drawingml/2006/main">
            <a:off x="706279" y="2664809"/>
            <a:ext cx="4986909" cy="1048417"/>
          </a:xfrm>
          <a:prstGeom xmlns:a="http://schemas.openxmlformats.org/drawingml/2006/main" prst="rect">
            <a:avLst/>
          </a:prstGeom>
        </p:spPr>
        <p:txBody>
          <a:bodyPr xmlns:a="http://schemas.openxmlformats.org/drawingml/2006/main" lIns="0" tIns="0" rIns="0" bIns="0">
            <a:normAutofit fontScale="95547"/>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MEASURES</a:t>
            </a:r>
          </a:p>
          <a:p xmlns:a="http://schemas.openxmlformats.org/drawingml/2006/main">
            <a:pPr algn="l">
              <a:defRPr sz="2400">
                <a:solidFill>
                  <a:srgbClr val="000000"/>
                </a:solidFill>
                <a:latin typeface="Helvetica Neue"/>
                <a:ea typeface="Helvetica Neue"/>
                <a:cs typeface="Helvetica Neue"/>
              </a:defRPr>
            </a:pPr>
            <a:r>
              <a:t>The milkwoman delivers a product and states a bill.</a:t>
            </a:r>
          </a:p>
        </p:txBody>
      </p:sp>
      <p:sp>
        <p:nvSpPr>
          <p:cNvPr id="7" name="Rounded-Rectangle-1-8">
            <a:extLst xmlns:a="http://schemas.openxmlformats.org/drawingml/2006/main">
              <a:ext uri="{FF2B5EF4-FFF2-40B4-BE49-F238E27FC236}">
                <a16:creationId xmlns:a16="http://schemas.microsoft.com/office/drawing/2014/main" id="{C8B66D64-99F5-4367-A7B7-6DC846FCF9CE}"/>
              </a:ext>
            </a:extLst>
          </p:cNvPr>
          <p:cNvSpPr>
            <a:spLocks xmlns:a="http://schemas.openxmlformats.org/drawingml/2006/main" noGrp="1"/>
          </p:cNvSpPr>
          <p:nvPr/>
        </p:nvSpPr>
        <p:spPr>
          <a:xfrm xmlns:a="http://schemas.openxmlformats.org/drawingml/2006/main">
            <a:off x="6264402" y="437007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8" name="Content-Placeholder-10-9">
            <a:extLst xmlns:a="http://schemas.openxmlformats.org/drawingml/2006/main">
              <a:ext uri="{FF2B5EF4-FFF2-40B4-BE49-F238E27FC236}">
                <a16:creationId xmlns:a16="http://schemas.microsoft.com/office/drawing/2014/main" id="{0AA89CC9-76E7-4E27-BEE0-DA0FA106B4B2}"/>
              </a:ext>
            </a:extLst>
          </p:cNvPr>
          <p:cNvSpPr>
            <a:spLocks xmlns:a="http://schemas.openxmlformats.org/drawingml/2006/main" noGrp="1"/>
          </p:cNvSpPr>
          <p:nvPr/>
        </p:nvSpPr>
        <p:spPr>
          <a:xfrm xmlns:a="http://schemas.openxmlformats.org/drawingml/2006/main">
            <a:off x="6561677" y="4665059"/>
            <a:ext cx="4986909" cy="1048417"/>
          </a:xfrm>
          <a:prstGeom xmlns:a="http://schemas.openxmlformats.org/drawingml/2006/main" prst="rect">
            <a:avLst/>
          </a:prstGeom>
        </p:spPr>
        <p:txBody>
          <a:bodyPr xmlns:a="http://schemas.openxmlformats.org/drawingml/2006/main" lIns="0" tIns="0" rIns="0" bIns="0">
            <a:normAutofit fontScale="95547"/>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CONVERTS?</a:t>
            </a:r>
          </a:p>
          <a:p xmlns:a="http://schemas.openxmlformats.org/drawingml/2006/main">
            <a:pPr algn="l">
              <a:defRPr sz="2400">
                <a:solidFill>
                  <a:srgbClr val="000000"/>
                </a:solidFill>
                <a:latin typeface="Helvetica Neue"/>
                <a:ea typeface="Helvetica Neue"/>
                <a:cs typeface="Helvetica Neue"/>
              </a:defRPr>
            </a:pPr>
            <a:r>
              <a:t>Who can collect speech and make it publishable value?</a:t>
            </a:r>
          </a:p>
        </p:txBody>
      </p:sp>
      <p:sp>
        <p:nvSpPr>
          <p:cNvPr id="9" name="Rounded-Rectangle-3-10">
            <a:extLst xmlns:a="http://schemas.openxmlformats.org/drawingml/2006/main">
              <a:ext uri="{FF2B5EF4-FFF2-40B4-BE49-F238E27FC236}">
                <a16:creationId xmlns:a16="http://schemas.microsoft.com/office/drawing/2014/main" id="{CEA4FFEB-9705-4E6F-AC5C-9DFDA14C2239}"/>
              </a:ext>
            </a:extLst>
          </p:cNvPr>
          <p:cNvSpPr>
            <a:spLocks xmlns:a="http://schemas.openxmlformats.org/drawingml/2006/main" noGrp="1"/>
          </p:cNvSpPr>
          <p:nvPr/>
        </p:nvSpPr>
        <p:spPr>
          <a:xfrm xmlns:a="http://schemas.openxmlformats.org/drawingml/2006/main">
            <a:off x="409004" y="437007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10" name="Content-Placeholder-10-11">
            <a:extLst xmlns:a="http://schemas.openxmlformats.org/drawingml/2006/main">
              <a:ext uri="{FF2B5EF4-FFF2-40B4-BE49-F238E27FC236}">
                <a16:creationId xmlns:a16="http://schemas.microsoft.com/office/drawing/2014/main" id="{9F476335-B8CD-4D61-831D-92887281D524}"/>
              </a:ext>
            </a:extLst>
          </p:cNvPr>
          <p:cNvSpPr>
            <a:spLocks xmlns:a="http://schemas.openxmlformats.org/drawingml/2006/main" noGrp="1"/>
          </p:cNvSpPr>
          <p:nvPr/>
        </p:nvSpPr>
        <p:spPr>
          <a:xfrm xmlns:a="http://schemas.openxmlformats.org/drawingml/2006/main">
            <a:off x="706279" y="4665059"/>
            <a:ext cx="4986909" cy="1048417"/>
          </a:xfrm>
          <a:prstGeom xmlns:a="http://schemas.openxmlformats.org/drawingml/2006/main" prst="rect">
            <a:avLst/>
          </a:prstGeom>
        </p:spPr>
        <p:txBody>
          <a:bodyPr xmlns:a="http://schemas.openxmlformats.org/drawingml/2006/main" lIns="0" tIns="0" rIns="0" bIns="0">
            <a:normAutofit fontScale="95547"/>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CALCULATES</a:t>
            </a:r>
          </a:p>
          <a:p xmlns:a="http://schemas.openxmlformats.org/drawingml/2006/main">
            <a:pPr algn="l">
              <a:defRPr sz="2400">
                <a:solidFill>
                  <a:srgbClr val="000000"/>
                </a:solidFill>
                <a:latin typeface="Helvetica Neue"/>
                <a:ea typeface="Helvetica Neue"/>
                <a:cs typeface="Helvetica Neue"/>
              </a:defRPr>
            </a:pPr>
            <a:r>
              <a:t>A florin is paid; two pennies remain owing.</a:t>
            </a:r>
          </a:p>
        </p:txBody>
      </p:sp>
      <p:sp>
        <p:nvSpPr>
          <p:cNvPr id="11" name="Content-Placeholder-15-12">
            <a:extLst xmlns:a="http://schemas.openxmlformats.org/drawingml/2006/main">
              <a:ext uri="{FF2B5EF4-FFF2-40B4-BE49-F238E27FC236}">
                <a16:creationId xmlns:a16="http://schemas.microsoft.com/office/drawing/2014/main" id="{9837A3A6-D142-466D-84D9-A5D12542669E}"/>
              </a:ext>
            </a:extLst>
          </p:cNvPr>
          <p:cNvSpPr>
            <a:spLocks xmlns:a="http://schemas.openxmlformats.org/drawingml/2006/main" noGrp="1"/>
          </p:cNvSpPr>
          <p:nvPr/>
        </p:nvSpPr>
        <p:spPr>
          <a:xfrm xmlns:a="http://schemas.openxmlformats.org/drawingml/2006/main">
            <a:off x="400907" y="1057466"/>
            <a:ext cx="11404568" cy="1012222"/>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1600">
                <a:solidFill>
                  <a:srgbClr val="000000"/>
                </a:solidFill>
                <a:latin typeface="Helvetica Neue"/>
                <a:ea typeface="Helvetica Neue"/>
                <a:cs typeface="Helvetica Neue"/>
              </a:defRPr>
            </a:pPr>
            <a:r>
              <a:t>Begin with the worker, not the allegory.</a:t>
            </a:r>
          </a:p>
          <a:p xmlns:a="http://schemas.openxmlformats.org/drawingml/2006/main">
            <a:pPr algn="l">
              <a:defRPr sz="1600">
                <a:solidFill>
                  <a:srgbClr val="000000"/>
                </a:solidFill>
                <a:latin typeface="Helvetica Neue"/>
                <a:ea typeface="Helvetica Neue"/>
                <a:cs typeface="Helvetica Neue"/>
              </a:defRPr>
            </a:pPr>
            <a:r>
              <a:t>The men’s cultural argument occurs inside an incompletely paid transaction.</a:t>
            </a:r>
          </a:p>
        </p:txBody>
      </p:sp>
    </p:spTree>
    <p:extLst>
      <p:ext uri="{BB962C8B-B14F-4D97-AF65-F5344CB8AC3E}">
        <p14:creationId xmlns:p14="http://schemas.microsoft.com/office/powerpoint/2010/main" val="316137015"/>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1" name="Google-Shape-534-p58-1">
            <a:extLst xmlns:a="http://schemas.openxmlformats.org/drawingml/2006/main">
              <a:ext uri="{FF2B5EF4-FFF2-40B4-BE49-F238E27FC236}">
                <a16:creationId xmlns:a16="http://schemas.microsoft.com/office/drawing/2014/main" id="{B9C2225F-DB25-4CD7-B989-F746AD0BD362}"/>
              </a:ext>
            </a:extLst>
          </p:cNvPr>
          <p:cNvSpPr>
            <a:spLocks xmlns:a="http://schemas.openxmlformats.org/drawingml/2006/main" noGrp="1"/>
          </p:cNvSpPr>
          <p:nvPr/>
        </p:nvSpPr>
        <p:spPr>
          <a:xfrm xmlns:a="http://schemas.openxmlformats.org/drawingml/2006/main">
            <a:off x="393668" y="1838801"/>
            <a:ext cx="5533168" cy="4155567"/>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INSTITUTIONAL TALK</a:t>
            </a:r>
          </a:p>
          <a:p xmlns:a="http://schemas.openxmlformats.org/drawingml/2006/main">
            <a:pPr algn="l">
              <a:defRPr sz="2400">
                <a:solidFill>
                  <a:srgbClr val="000000"/>
                </a:solidFill>
                <a:latin typeface="Helvetica Neue"/>
                <a:ea typeface="Helvetica Neue"/>
                <a:cs typeface="Helvetica Neue"/>
              </a:defRPr>
            </a:pPr>
            <a:r>
              <a:t>Church · empire · nation · university</a:t>
            </a:r>
          </a:p>
          <a:p xmlns:a="http://schemas.openxmlformats.org/drawingml/2006/main">
            <a:pPr algn="l">
              <a:defRPr sz="2400">
                <a:solidFill>
                  <a:srgbClr val="000000"/>
                </a:solidFill>
                <a:latin typeface="Helvetica Neue"/>
                <a:ea typeface="Helvetica Neue"/>
                <a:cs typeface="Helvetica Neue"/>
              </a:defRPr>
            </a:pPr>
            <a:r>
              <a:t>Medicine · literature · property</a:t>
            </a:r>
          </a:p>
          <a:p xmlns:a="http://schemas.openxmlformats.org/drawingml/2006/main">
            <a:pPr algn="l">
              <a:defRPr sz="2400">
                <a:solidFill>
                  <a:srgbClr val="000000"/>
                </a:solidFill>
                <a:latin typeface="Helvetica Neue"/>
                <a:ea typeface="Helvetica Neue"/>
                <a:cs typeface="Helvetica Neue"/>
              </a:defRPr>
            </a:pPr>
            <a:r>
              <a:t>Context changes resonance; it does not certify character speech.</a:t>
            </a:r>
          </a:p>
        </p:txBody>
      </p:sp>
      <p:sp>
        <p:nvSpPr>
          <p:cNvPr id="2" name="Google-Shape-532-p58-3">
            <a:extLst xmlns:a="http://schemas.openxmlformats.org/drawingml/2006/main">
              <a:ext uri="{FF2B5EF4-FFF2-40B4-BE49-F238E27FC236}">
                <a16:creationId xmlns:a16="http://schemas.microsoft.com/office/drawing/2014/main" id="{32B42464-9448-40F0-915D-9BC2557E9CFF}"/>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wrap="square" lIns="0" tIns="0" rIns="0" bIns="0" anchor="b">
            <a:noAutofit/>
          </a:bodyPr>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7</a:t>
            </a:r>
          </a:p>
        </p:txBody>
      </p:sp>
      <p:sp>
        <p:nvSpPr>
          <p:cNvPr id="3" name="Google-Shape-533-p58-4">
            <a:extLst xmlns:a="http://schemas.openxmlformats.org/drawingml/2006/main">
              <a:ext uri="{FF2B5EF4-FFF2-40B4-BE49-F238E27FC236}">
                <a16:creationId xmlns:a16="http://schemas.microsoft.com/office/drawing/2014/main" id="{64E21BA8-6406-4CB2-8233-854E135847DB}"/>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900">
                <a:solidFill>
                  <a:srgbClr val="000000"/>
                </a:solidFill>
                <a:latin typeface="Helvetica Neue"/>
                <a:ea typeface="Helvetica Neue"/>
                <a:cs typeface="Helvetica Neue"/>
              </a:defRPr>
            </a:pPr>
            <a:r>
              <a:t>Institutions meet a body the sea has not returned</a:t>
            </a:r>
          </a:p>
        </p:txBody>
      </p:sp>
      <p:sp>
        <p:nvSpPr>
          <p:cNvPr id="4" name="Google-Shape-534-p58-5">
            <a:extLst xmlns:a="http://schemas.openxmlformats.org/drawingml/2006/main">
              <a:ext uri="{FF2B5EF4-FFF2-40B4-BE49-F238E27FC236}">
                <a16:creationId xmlns:a16="http://schemas.microsoft.com/office/drawing/2014/main" id="{3D4ED458-C28D-44C7-B945-67F5CED3CD75}"/>
              </a:ext>
            </a:extLst>
          </p:cNvPr>
          <p:cNvSpPr>
            <a:spLocks xmlns:a="http://schemas.openxmlformats.org/drawingml/2006/main" noGrp="1"/>
          </p:cNvSpPr>
          <p:nvPr/>
        </p:nvSpPr>
        <p:spPr>
          <a:xfrm xmlns:a="http://schemas.openxmlformats.org/drawingml/2006/main">
            <a:off x="6265069" y="2192655"/>
            <a:ext cx="5537168" cy="3801713"/>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BODILY INTERRUPTION</a:t>
            </a:r>
          </a:p>
          <a:p xmlns:a="http://schemas.openxmlformats.org/drawingml/2006/main">
            <a:pPr algn="l">
              <a:defRPr sz="2400">
                <a:solidFill>
                  <a:srgbClr val="000000"/>
                </a:solidFill>
                <a:latin typeface="Helvetica Neue"/>
                <a:ea typeface="Helvetica Neue"/>
                <a:cs typeface="Helvetica Neue"/>
              </a:defRPr>
            </a:pPr>
            <a:r>
              <a:t>A boatman watches for a drowned man whose body the sea has not returned.</a:t>
            </a:r>
          </a:p>
          <a:p xmlns:a="http://schemas.openxmlformats.org/drawingml/2006/main">
            <a:pPr algn="l">
              <a:defRPr sz="2400">
                <a:solidFill>
                  <a:srgbClr val="000000"/>
                </a:solidFill>
                <a:latin typeface="Helvetica Neue"/>
                <a:ea typeface="Helvetica Neue"/>
                <a:cs typeface="Helvetica Neue"/>
              </a:defRPr>
            </a:pPr>
            <a:r>
              <a:t>Abstraction returns to bodily risk.</a:t>
            </a:r>
          </a:p>
        </p:txBody>
      </p:sp>
    </p:spTree>
    <p:extLst>
      <p:ext uri="{BB962C8B-B14F-4D97-AF65-F5344CB8AC3E}">
        <p14:creationId xmlns:p14="http://schemas.microsoft.com/office/powerpoint/2010/main" val="253760959"/>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1" name="Matrix-title">
            <a:extLst xmlns:a="http://schemas.openxmlformats.org/drawingml/2006/main">
              <a:ext uri="{FF2B5EF4-FFF2-40B4-BE49-F238E27FC236}">
                <a16:creationId xmlns:a16="http://schemas.microsoft.com/office/drawing/2014/main" id="{BF27F724-3139-4F9F-9917-72AE89727408}"/>
              </a:ext>
            </a:extLst>
          </p:cNvPr>
          <p:cNvSpPr>
            <a:spLocks xmlns:a="http://schemas.openxmlformats.org/drawingml/2006/main" noGrp="1"/>
          </p:cNvSpPr>
          <p:nvPr/>
        </p:nvSpPr>
        <p:spPr>
          <a:xfrm xmlns:a="http://schemas.openxmlformats.org/drawingml/2006/main">
            <a:off x="400050" y="323850"/>
            <a:ext cx="11391900" cy="552450"/>
          </a:xfrm>
          <a:prstGeom xmlns:a="http://schemas.openxmlformats.org/drawingml/2006/main" prst="rect">
            <a:avLst/>
          </a:prstGeom>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defRPr sz="2900">
                <a:solidFill>
                  <a:srgbClr val="171717"/>
                </a:solidFill>
                <a:latin typeface="Helvetica Neue"/>
                <a:ea typeface="Helvetica Neue"/>
                <a:cs typeface="Helvetica Neue"/>
              </a:defRPr>
            </a:pPr>
            <a:r>
              <a:t>Five pressures cross the seven movements</a:t>
            </a:r>
          </a:p>
        </p:txBody>
      </p:sp>
      <p:sp>
        <p:nvSpPr>
          <p:cNvPr id="2" name="Matrix-boundary">
            <a:extLst xmlns:a="http://schemas.openxmlformats.org/drawingml/2006/main">
              <a:ext uri="{FF2B5EF4-FFF2-40B4-BE49-F238E27FC236}">
                <a16:creationId xmlns:a16="http://schemas.microsoft.com/office/drawing/2014/main" id="{57D4E0DD-63C4-42C4-BCDD-6E7E2C34BF73}"/>
              </a:ext>
            </a:extLst>
          </p:cNvPr>
          <p:cNvSpPr>
            <a:spLocks xmlns:a="http://schemas.openxmlformats.org/drawingml/2006/main" noGrp="1"/>
          </p:cNvSpPr>
          <p:nvPr/>
        </p:nvSpPr>
        <p:spPr>
          <a:xfrm xmlns:a="http://schemas.openxmlformats.org/drawingml/2006/main">
            <a:off x="409575" y="1000125"/>
            <a:ext cx="1131570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1350">
                <a:solidFill>
                  <a:srgbClr val="5F5A54"/>
                </a:solidFill>
                <a:latin typeface="Helvetica Neue"/>
                <a:ea typeface="Helvetica Neue"/>
                <a:cs typeface="Helvetica Neue"/>
              </a:defRPr>
            </a:pPr>
            <a:r>
              <a:t>Marked intersections are governed references—not weights, rankings, or causal strength.</a:t>
            </a:r>
          </a:p>
        </p:txBody>
      </p:sp>
      <p:sp>
        <p:nvSpPr>
          <p:cNvPr id="3" name="Movement-axis-label">
            <a:extLst xmlns:a="http://schemas.openxmlformats.org/drawingml/2006/main">
              <a:ext uri="{FF2B5EF4-FFF2-40B4-BE49-F238E27FC236}">
                <a16:creationId xmlns:a16="http://schemas.microsoft.com/office/drawing/2014/main" id="{F3C35CB0-8C14-435E-8A99-6F9BBF09BB22}"/>
              </a:ext>
            </a:extLst>
          </p:cNvPr>
          <p:cNvSpPr>
            <a:spLocks xmlns:a="http://schemas.openxmlformats.org/drawingml/2006/main" noGrp="1"/>
          </p:cNvSpPr>
          <p:nvPr/>
        </p:nvSpPr>
        <p:spPr>
          <a:xfrm xmlns:a="http://schemas.openxmlformats.org/drawingml/2006/main">
            <a:off x="419100" y="1562100"/>
            <a:ext cx="2171700" cy="30480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1050">
                <a:solidFill>
                  <a:srgbClr val="5F5A54"/>
                </a:solidFill>
                <a:latin typeface="Helvetica Neue"/>
                <a:ea typeface="Helvetica Neue"/>
                <a:cs typeface="Helvetica Neue"/>
              </a:defRPr>
            </a:pPr>
            <a:r>
              <a:t>MOVEMENT</a:t>
            </a:r>
          </a:p>
        </p:txBody>
      </p:sp>
      <p:sp>
        <p:nvSpPr>
          <p:cNvPr id="4" name="Movement-1-label">
            <a:extLst xmlns:a="http://schemas.openxmlformats.org/drawingml/2006/main">
              <a:ext uri="{FF2B5EF4-FFF2-40B4-BE49-F238E27FC236}">
                <a16:creationId xmlns:a16="http://schemas.microsoft.com/office/drawing/2014/main" id="{999FF7D3-0EBB-4810-B08E-078B5361E9C6}"/>
              </a:ext>
            </a:extLst>
          </p:cNvPr>
          <p:cNvSpPr>
            <a:spLocks xmlns:a="http://schemas.openxmlformats.org/drawingml/2006/main" noGrp="1"/>
          </p:cNvSpPr>
          <p:nvPr/>
        </p:nvSpPr>
        <p:spPr>
          <a:xfrm xmlns:a="http://schemas.openxmlformats.org/drawingml/2006/main">
            <a:off x="3257550" y="1562100"/>
            <a:ext cx="342900" cy="30480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500">
                <a:solidFill>
                  <a:srgbClr val="171717"/>
                </a:solidFill>
                <a:latin typeface="Helvetica Neue"/>
                <a:ea typeface="Helvetica Neue"/>
                <a:cs typeface="Helvetica Neue"/>
              </a:defRPr>
            </a:pPr>
            <a:r>
              <a:t>1</a:t>
            </a:r>
          </a:p>
        </p:txBody>
      </p:sp>
      <p:cxnSp>
        <p:nvCxnSpPr>
          <p:cNvPr id="54" name="Movement-1-guide"/>
          <p:cNvCxnSpPr/>
          <p:nvPr/>
        </p:nvCxnSpPr>
        <p:spPr>
          <a:xfrm xmlns:a="http://schemas.openxmlformats.org/drawingml/2006/main">
            <a:off x="3429000" y="1924050"/>
            <a:ext cx="286" cy="3390900"/>
          </a:xfrm>
          <a:prstGeom xmlns:a="http://schemas.openxmlformats.org/drawingml/2006/main" prst="straightConnector1">
            <a:avLst/>
          </a:prstGeom>
          <a:ln xmlns:a="http://schemas.openxmlformats.org/drawingml/2006/main" w="7144">
            <a:solidFill>
              <a:srgbClr val="D3CEC7"/>
            </a:solidFill>
            <a:prstDash val="solid"/>
          </a:ln>
        </p:spPr>
      </p:cxnSp>
      <p:sp>
        <p:nvSpPr>
          <p:cNvPr id="6" name="Movement-2-label">
            <a:extLst xmlns:a="http://schemas.openxmlformats.org/drawingml/2006/main">
              <a:ext uri="{FF2B5EF4-FFF2-40B4-BE49-F238E27FC236}">
                <a16:creationId xmlns:a16="http://schemas.microsoft.com/office/drawing/2014/main" id="{1C71510B-39DA-4044-B4A5-67AC99726E75}"/>
              </a:ext>
            </a:extLst>
          </p:cNvPr>
          <p:cNvSpPr>
            <a:spLocks xmlns:a="http://schemas.openxmlformats.org/drawingml/2006/main" noGrp="1"/>
          </p:cNvSpPr>
          <p:nvPr/>
        </p:nvSpPr>
        <p:spPr>
          <a:xfrm xmlns:a="http://schemas.openxmlformats.org/drawingml/2006/main">
            <a:off x="4400550" y="1562100"/>
            <a:ext cx="342900" cy="30480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500">
                <a:solidFill>
                  <a:srgbClr val="171717"/>
                </a:solidFill>
                <a:latin typeface="Helvetica Neue"/>
                <a:ea typeface="Helvetica Neue"/>
                <a:cs typeface="Helvetica Neue"/>
              </a:defRPr>
            </a:pPr>
            <a:r>
              <a:t>2</a:t>
            </a:r>
          </a:p>
        </p:txBody>
      </p:sp>
      <p:cxnSp>
        <p:nvCxnSpPr>
          <p:cNvPr id="56" name="Movement-2-guide"/>
          <p:cNvCxnSpPr/>
          <p:nvPr/>
        </p:nvCxnSpPr>
        <p:spPr>
          <a:xfrm xmlns:a="http://schemas.openxmlformats.org/drawingml/2006/main">
            <a:off x="4572000" y="1924050"/>
            <a:ext cx="286" cy="3390900"/>
          </a:xfrm>
          <a:prstGeom xmlns:a="http://schemas.openxmlformats.org/drawingml/2006/main" prst="straightConnector1">
            <a:avLst/>
          </a:prstGeom>
          <a:ln xmlns:a="http://schemas.openxmlformats.org/drawingml/2006/main" w="7144">
            <a:solidFill>
              <a:srgbClr val="D3CEC7"/>
            </a:solidFill>
            <a:prstDash val="solid"/>
          </a:ln>
        </p:spPr>
      </p:cxnSp>
      <p:sp>
        <p:nvSpPr>
          <p:cNvPr id="8" name="Movement-3-label">
            <a:extLst xmlns:a="http://schemas.openxmlformats.org/drawingml/2006/main">
              <a:ext uri="{FF2B5EF4-FFF2-40B4-BE49-F238E27FC236}">
                <a16:creationId xmlns:a16="http://schemas.microsoft.com/office/drawing/2014/main" id="{56DEA857-AAA7-45E0-8659-ED1FDFA89070}"/>
              </a:ext>
            </a:extLst>
          </p:cNvPr>
          <p:cNvSpPr>
            <a:spLocks xmlns:a="http://schemas.openxmlformats.org/drawingml/2006/main" noGrp="1"/>
          </p:cNvSpPr>
          <p:nvPr/>
        </p:nvSpPr>
        <p:spPr>
          <a:xfrm xmlns:a="http://schemas.openxmlformats.org/drawingml/2006/main">
            <a:off x="5543550" y="1562100"/>
            <a:ext cx="342900" cy="30480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500">
                <a:solidFill>
                  <a:srgbClr val="171717"/>
                </a:solidFill>
                <a:latin typeface="Helvetica Neue"/>
                <a:ea typeface="Helvetica Neue"/>
                <a:cs typeface="Helvetica Neue"/>
              </a:defRPr>
            </a:pPr>
            <a:r>
              <a:t>3</a:t>
            </a:r>
          </a:p>
        </p:txBody>
      </p:sp>
      <p:cxnSp>
        <p:nvCxnSpPr>
          <p:cNvPr id="58" name="Movement-3-guide"/>
          <p:cNvCxnSpPr/>
          <p:nvPr/>
        </p:nvCxnSpPr>
        <p:spPr>
          <a:xfrm xmlns:a="http://schemas.openxmlformats.org/drawingml/2006/main">
            <a:off x="5715000" y="1924050"/>
            <a:ext cx="286" cy="3390900"/>
          </a:xfrm>
          <a:prstGeom xmlns:a="http://schemas.openxmlformats.org/drawingml/2006/main" prst="straightConnector1">
            <a:avLst/>
          </a:prstGeom>
          <a:ln xmlns:a="http://schemas.openxmlformats.org/drawingml/2006/main" w="7144">
            <a:solidFill>
              <a:srgbClr val="D3CEC7"/>
            </a:solidFill>
            <a:prstDash val="solid"/>
          </a:ln>
        </p:spPr>
      </p:cxnSp>
      <p:sp>
        <p:nvSpPr>
          <p:cNvPr id="10" name="Movement-4-label">
            <a:extLst xmlns:a="http://schemas.openxmlformats.org/drawingml/2006/main">
              <a:ext uri="{FF2B5EF4-FFF2-40B4-BE49-F238E27FC236}">
                <a16:creationId xmlns:a16="http://schemas.microsoft.com/office/drawing/2014/main" id="{1F690437-AEFE-4AEE-BD01-480F6BD20C80}"/>
              </a:ext>
            </a:extLst>
          </p:cNvPr>
          <p:cNvSpPr>
            <a:spLocks xmlns:a="http://schemas.openxmlformats.org/drawingml/2006/main" noGrp="1"/>
          </p:cNvSpPr>
          <p:nvPr/>
        </p:nvSpPr>
        <p:spPr>
          <a:xfrm xmlns:a="http://schemas.openxmlformats.org/drawingml/2006/main">
            <a:off x="6686550" y="1562100"/>
            <a:ext cx="342900" cy="30480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500">
                <a:solidFill>
                  <a:srgbClr val="171717"/>
                </a:solidFill>
                <a:latin typeface="Helvetica Neue"/>
                <a:ea typeface="Helvetica Neue"/>
                <a:cs typeface="Helvetica Neue"/>
              </a:defRPr>
            </a:pPr>
            <a:r>
              <a:t>4</a:t>
            </a:r>
          </a:p>
        </p:txBody>
      </p:sp>
      <p:cxnSp>
        <p:nvCxnSpPr>
          <p:cNvPr id="60" name="Movement-4-guide"/>
          <p:cNvCxnSpPr/>
          <p:nvPr/>
        </p:nvCxnSpPr>
        <p:spPr>
          <a:xfrm xmlns:a="http://schemas.openxmlformats.org/drawingml/2006/main">
            <a:off x="6858000" y="1924050"/>
            <a:ext cx="286" cy="3390900"/>
          </a:xfrm>
          <a:prstGeom xmlns:a="http://schemas.openxmlformats.org/drawingml/2006/main" prst="straightConnector1">
            <a:avLst/>
          </a:prstGeom>
          <a:ln xmlns:a="http://schemas.openxmlformats.org/drawingml/2006/main" w="7144">
            <a:solidFill>
              <a:srgbClr val="D3CEC7"/>
            </a:solidFill>
            <a:prstDash val="solid"/>
          </a:ln>
        </p:spPr>
      </p:cxnSp>
      <p:sp>
        <p:nvSpPr>
          <p:cNvPr id="12" name="Movement-5-label">
            <a:extLst xmlns:a="http://schemas.openxmlformats.org/drawingml/2006/main">
              <a:ext uri="{FF2B5EF4-FFF2-40B4-BE49-F238E27FC236}">
                <a16:creationId xmlns:a16="http://schemas.microsoft.com/office/drawing/2014/main" id="{D53D49B1-97C6-4426-90A8-EDB7C0FF485E}"/>
              </a:ext>
            </a:extLst>
          </p:cNvPr>
          <p:cNvSpPr>
            <a:spLocks xmlns:a="http://schemas.openxmlformats.org/drawingml/2006/main" noGrp="1"/>
          </p:cNvSpPr>
          <p:nvPr/>
        </p:nvSpPr>
        <p:spPr>
          <a:xfrm xmlns:a="http://schemas.openxmlformats.org/drawingml/2006/main">
            <a:off x="7829550" y="1562100"/>
            <a:ext cx="342900" cy="30480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500">
                <a:solidFill>
                  <a:srgbClr val="171717"/>
                </a:solidFill>
                <a:latin typeface="Helvetica Neue"/>
                <a:ea typeface="Helvetica Neue"/>
                <a:cs typeface="Helvetica Neue"/>
              </a:defRPr>
            </a:pPr>
            <a:r>
              <a:t>5</a:t>
            </a:r>
          </a:p>
        </p:txBody>
      </p:sp>
      <p:cxnSp>
        <p:nvCxnSpPr>
          <p:cNvPr id="62" name="Movement-5-guide"/>
          <p:cNvCxnSpPr/>
          <p:nvPr/>
        </p:nvCxnSpPr>
        <p:spPr>
          <a:xfrm xmlns:a="http://schemas.openxmlformats.org/drawingml/2006/main">
            <a:off x="8001000" y="1924050"/>
            <a:ext cx="286" cy="3390900"/>
          </a:xfrm>
          <a:prstGeom xmlns:a="http://schemas.openxmlformats.org/drawingml/2006/main" prst="straightConnector1">
            <a:avLst/>
          </a:prstGeom>
          <a:ln xmlns:a="http://schemas.openxmlformats.org/drawingml/2006/main" w="7144">
            <a:solidFill>
              <a:srgbClr val="D3CEC7"/>
            </a:solidFill>
            <a:prstDash val="solid"/>
          </a:ln>
        </p:spPr>
      </p:cxnSp>
      <p:sp>
        <p:nvSpPr>
          <p:cNvPr id="14" name="Movement-6-label">
            <a:extLst xmlns:a="http://schemas.openxmlformats.org/drawingml/2006/main">
              <a:ext uri="{FF2B5EF4-FFF2-40B4-BE49-F238E27FC236}">
                <a16:creationId xmlns:a16="http://schemas.microsoft.com/office/drawing/2014/main" id="{F2B9857B-FC12-46B0-AEFC-B04C6AAA66AE}"/>
              </a:ext>
            </a:extLst>
          </p:cNvPr>
          <p:cNvSpPr>
            <a:spLocks xmlns:a="http://schemas.openxmlformats.org/drawingml/2006/main" noGrp="1"/>
          </p:cNvSpPr>
          <p:nvPr/>
        </p:nvSpPr>
        <p:spPr>
          <a:xfrm xmlns:a="http://schemas.openxmlformats.org/drawingml/2006/main">
            <a:off x="8972550" y="1562100"/>
            <a:ext cx="342900" cy="30480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500">
                <a:solidFill>
                  <a:srgbClr val="171717"/>
                </a:solidFill>
                <a:latin typeface="Helvetica Neue"/>
                <a:ea typeface="Helvetica Neue"/>
                <a:cs typeface="Helvetica Neue"/>
              </a:defRPr>
            </a:pPr>
            <a:r>
              <a:t>6</a:t>
            </a:r>
          </a:p>
        </p:txBody>
      </p:sp>
      <p:cxnSp>
        <p:nvCxnSpPr>
          <p:cNvPr id="64" name="Movement-6-guide"/>
          <p:cNvCxnSpPr/>
          <p:nvPr/>
        </p:nvCxnSpPr>
        <p:spPr>
          <a:xfrm xmlns:a="http://schemas.openxmlformats.org/drawingml/2006/main">
            <a:off x="9144000" y="1924050"/>
            <a:ext cx="286" cy="3390900"/>
          </a:xfrm>
          <a:prstGeom xmlns:a="http://schemas.openxmlformats.org/drawingml/2006/main" prst="straightConnector1">
            <a:avLst/>
          </a:prstGeom>
          <a:ln xmlns:a="http://schemas.openxmlformats.org/drawingml/2006/main" w="7144">
            <a:solidFill>
              <a:srgbClr val="D3CEC7"/>
            </a:solidFill>
            <a:prstDash val="solid"/>
          </a:ln>
        </p:spPr>
      </p:cxnSp>
      <p:sp>
        <p:nvSpPr>
          <p:cNvPr id="16" name="Movement-7-label">
            <a:extLst xmlns:a="http://schemas.openxmlformats.org/drawingml/2006/main">
              <a:ext uri="{FF2B5EF4-FFF2-40B4-BE49-F238E27FC236}">
                <a16:creationId xmlns:a16="http://schemas.microsoft.com/office/drawing/2014/main" id="{9C1BD4F1-8B52-4E44-926B-6D59775A394F}"/>
              </a:ext>
            </a:extLst>
          </p:cNvPr>
          <p:cNvSpPr>
            <a:spLocks xmlns:a="http://schemas.openxmlformats.org/drawingml/2006/main" noGrp="1"/>
          </p:cNvSpPr>
          <p:nvPr/>
        </p:nvSpPr>
        <p:spPr>
          <a:xfrm xmlns:a="http://schemas.openxmlformats.org/drawingml/2006/main">
            <a:off x="10115550" y="1562100"/>
            <a:ext cx="342900" cy="30480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500">
                <a:solidFill>
                  <a:srgbClr val="171717"/>
                </a:solidFill>
                <a:latin typeface="Helvetica Neue"/>
                <a:ea typeface="Helvetica Neue"/>
                <a:cs typeface="Helvetica Neue"/>
              </a:defRPr>
            </a:pPr>
            <a:r>
              <a:t>7</a:t>
            </a:r>
          </a:p>
        </p:txBody>
      </p:sp>
      <p:cxnSp>
        <p:nvCxnSpPr>
          <p:cNvPr id="66" name="Movement-7-guide"/>
          <p:cNvCxnSpPr/>
          <p:nvPr/>
        </p:nvCxnSpPr>
        <p:spPr>
          <a:xfrm xmlns:a="http://schemas.openxmlformats.org/drawingml/2006/main">
            <a:off x="10287000" y="1924050"/>
            <a:ext cx="286" cy="3390900"/>
          </a:xfrm>
          <a:prstGeom xmlns:a="http://schemas.openxmlformats.org/drawingml/2006/main" prst="straightConnector1">
            <a:avLst/>
          </a:prstGeom>
          <a:ln xmlns:a="http://schemas.openxmlformats.org/drawingml/2006/main" w="7144">
            <a:solidFill>
              <a:srgbClr val="D3CEC7"/>
            </a:solidFill>
            <a:prstDash val="solid"/>
          </a:ln>
        </p:spPr>
      </p:cxnSp>
      <p:sp>
        <p:nvSpPr>
          <p:cNvPr id="18" name="TOWER-row-label">
            <a:extLst xmlns:a="http://schemas.openxmlformats.org/drawingml/2006/main">
              <a:ext uri="{FF2B5EF4-FFF2-40B4-BE49-F238E27FC236}">
                <a16:creationId xmlns:a16="http://schemas.microsoft.com/office/drawing/2014/main" id="{AA2079F0-BE3C-465D-A72A-E103BB4398A2}"/>
              </a:ext>
            </a:extLst>
          </p:cNvPr>
          <p:cNvSpPr>
            <a:spLocks xmlns:a="http://schemas.openxmlformats.org/drawingml/2006/main" noGrp="1"/>
          </p:cNvSpPr>
          <p:nvPr/>
        </p:nvSpPr>
        <p:spPr>
          <a:xfrm xmlns:a="http://schemas.openxmlformats.org/drawingml/2006/main">
            <a:off x="419100" y="2057400"/>
            <a:ext cx="2171700" cy="38100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1650">
                <a:solidFill>
                  <a:srgbClr val="171717"/>
                </a:solidFill>
                <a:latin typeface="Helvetica Neue"/>
                <a:ea typeface="Helvetica Neue"/>
                <a:cs typeface="Helvetica Neue"/>
              </a:defRPr>
            </a:pPr>
            <a:r>
              <a:t>●  TOWER</a:t>
            </a:r>
          </a:p>
        </p:txBody>
      </p:sp>
      <p:cxnSp>
        <p:nvCxnSpPr>
          <p:cNvPr id="68" name="TOWER-row-guide"/>
          <p:cNvCxnSpPr/>
          <p:nvPr/>
        </p:nvCxnSpPr>
        <p:spPr>
          <a:xfrm xmlns:a="http://schemas.openxmlformats.org/drawingml/2006/main">
            <a:off x="2952750" y="2238375"/>
            <a:ext cx="7905750" cy="286"/>
          </a:xfrm>
          <a:prstGeom xmlns:a="http://schemas.openxmlformats.org/drawingml/2006/main" prst="straightConnector1">
            <a:avLst/>
          </a:prstGeom>
          <a:ln xmlns:a="http://schemas.openxmlformats.org/drawingml/2006/main" w="11430">
            <a:solidFill>
              <a:srgbClr val="B8B2AA"/>
            </a:solidFill>
            <a:prstDash val="solid"/>
          </a:ln>
        </p:spPr>
      </p:cxnSp>
      <p:sp>
        <p:nvSpPr>
          <p:cNvPr id="20" name="TOWER-movement-1">
            <a:extLst xmlns:a="http://schemas.openxmlformats.org/drawingml/2006/main">
              <a:ext uri="{FF2B5EF4-FFF2-40B4-BE49-F238E27FC236}">
                <a16:creationId xmlns:a16="http://schemas.microsoft.com/office/drawing/2014/main" id="{F4C4D05C-471E-456A-B42D-A22A87EEE7CC}"/>
              </a:ext>
            </a:extLst>
          </p:cNvPr>
          <p:cNvSpPr>
            <a:spLocks xmlns:a="http://schemas.openxmlformats.org/drawingml/2006/main" noGrp="1"/>
          </p:cNvSpPr>
          <p:nvPr/>
        </p:nvSpPr>
        <p:spPr>
          <a:xfrm xmlns:a="http://schemas.openxmlformats.org/drawingml/2006/main">
            <a:off x="3267075" y="205740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725">
                <a:solidFill>
                  <a:srgbClr val="B83A2D"/>
                </a:solidFill>
                <a:latin typeface="Helvetica Neue"/>
                <a:ea typeface="Helvetica Neue"/>
                <a:cs typeface="Helvetica Neue"/>
              </a:defRPr>
            </a:pPr>
            <a:r>
              <a:t>●</a:t>
            </a:r>
          </a:p>
        </p:txBody>
      </p:sp>
      <p:sp>
        <p:nvSpPr>
          <p:cNvPr id="21" name="TOWER-movement-4">
            <a:extLst xmlns:a="http://schemas.openxmlformats.org/drawingml/2006/main">
              <a:ext uri="{FF2B5EF4-FFF2-40B4-BE49-F238E27FC236}">
                <a16:creationId xmlns:a16="http://schemas.microsoft.com/office/drawing/2014/main" id="{1A028C74-8CB2-464B-8CDE-0459B73833E4}"/>
              </a:ext>
            </a:extLst>
          </p:cNvPr>
          <p:cNvSpPr>
            <a:spLocks xmlns:a="http://schemas.openxmlformats.org/drawingml/2006/main" noGrp="1"/>
          </p:cNvSpPr>
          <p:nvPr/>
        </p:nvSpPr>
        <p:spPr>
          <a:xfrm xmlns:a="http://schemas.openxmlformats.org/drawingml/2006/main">
            <a:off x="6696075" y="205740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725">
                <a:solidFill>
                  <a:srgbClr val="B83A2D"/>
                </a:solidFill>
                <a:latin typeface="Helvetica Neue"/>
                <a:ea typeface="Helvetica Neue"/>
                <a:cs typeface="Helvetica Neue"/>
              </a:defRPr>
            </a:pPr>
            <a:r>
              <a:t>●</a:t>
            </a:r>
          </a:p>
        </p:txBody>
      </p:sp>
      <p:sp>
        <p:nvSpPr>
          <p:cNvPr id="22" name="TOWER-movement-6">
            <a:extLst xmlns:a="http://schemas.openxmlformats.org/drawingml/2006/main">
              <a:ext uri="{FF2B5EF4-FFF2-40B4-BE49-F238E27FC236}">
                <a16:creationId xmlns:a16="http://schemas.microsoft.com/office/drawing/2014/main" id="{9865A4F4-D586-456C-A8F2-6BD9360E9D19}"/>
              </a:ext>
            </a:extLst>
          </p:cNvPr>
          <p:cNvSpPr>
            <a:spLocks xmlns:a="http://schemas.openxmlformats.org/drawingml/2006/main" noGrp="1"/>
          </p:cNvSpPr>
          <p:nvPr/>
        </p:nvSpPr>
        <p:spPr>
          <a:xfrm xmlns:a="http://schemas.openxmlformats.org/drawingml/2006/main">
            <a:off x="8982075" y="205740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725">
                <a:solidFill>
                  <a:srgbClr val="B83A2D"/>
                </a:solidFill>
                <a:latin typeface="Helvetica Neue"/>
                <a:ea typeface="Helvetica Neue"/>
                <a:cs typeface="Helvetica Neue"/>
              </a:defRPr>
            </a:pPr>
            <a:r>
              <a:t>●</a:t>
            </a:r>
          </a:p>
        </p:txBody>
      </p:sp>
      <p:sp>
        <p:nvSpPr>
          <p:cNvPr id="23" name="TOWER-movement-7">
            <a:extLst xmlns:a="http://schemas.openxmlformats.org/drawingml/2006/main">
              <a:ext uri="{FF2B5EF4-FFF2-40B4-BE49-F238E27FC236}">
                <a16:creationId xmlns:a16="http://schemas.microsoft.com/office/drawing/2014/main" id="{1B0896DA-F25F-4CD2-8AC8-1030F8D69710}"/>
              </a:ext>
            </a:extLst>
          </p:cNvPr>
          <p:cNvSpPr>
            <a:spLocks xmlns:a="http://schemas.openxmlformats.org/drawingml/2006/main" noGrp="1"/>
          </p:cNvSpPr>
          <p:nvPr/>
        </p:nvSpPr>
        <p:spPr>
          <a:xfrm xmlns:a="http://schemas.openxmlformats.org/drawingml/2006/main">
            <a:off x="10125075" y="205740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725">
                <a:solidFill>
                  <a:srgbClr val="B83A2D"/>
                </a:solidFill>
                <a:latin typeface="Helvetica Neue"/>
                <a:ea typeface="Helvetica Neue"/>
                <a:cs typeface="Helvetica Neue"/>
              </a:defRPr>
            </a:pPr>
            <a:r>
              <a:t>●</a:t>
            </a:r>
          </a:p>
        </p:txBody>
      </p:sp>
      <p:sp>
        <p:nvSpPr>
          <p:cNvPr id="24" name="RITUAL-row-label">
            <a:extLst xmlns:a="http://schemas.openxmlformats.org/drawingml/2006/main">
              <a:ext uri="{FF2B5EF4-FFF2-40B4-BE49-F238E27FC236}">
                <a16:creationId xmlns:a16="http://schemas.microsoft.com/office/drawing/2014/main" id="{25C7F1BD-BB4E-4814-AC9D-8EA6E20E88C2}"/>
              </a:ext>
            </a:extLst>
          </p:cNvPr>
          <p:cNvSpPr>
            <a:spLocks xmlns:a="http://schemas.openxmlformats.org/drawingml/2006/main" noGrp="1"/>
          </p:cNvSpPr>
          <p:nvPr/>
        </p:nvSpPr>
        <p:spPr>
          <a:xfrm xmlns:a="http://schemas.openxmlformats.org/drawingml/2006/main">
            <a:off x="419100" y="2800350"/>
            <a:ext cx="2171700" cy="38100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1650">
                <a:solidFill>
                  <a:srgbClr val="171717"/>
                </a:solidFill>
                <a:latin typeface="Helvetica Neue"/>
                <a:ea typeface="Helvetica Neue"/>
                <a:cs typeface="Helvetica Neue"/>
              </a:defRPr>
            </a:pPr>
            <a:r>
              <a:t>■  RITUAL</a:t>
            </a:r>
          </a:p>
        </p:txBody>
      </p:sp>
      <p:cxnSp>
        <p:nvCxnSpPr>
          <p:cNvPr id="74" name="RITUAL-row-guide"/>
          <p:cNvCxnSpPr/>
          <p:nvPr/>
        </p:nvCxnSpPr>
        <p:spPr>
          <a:xfrm xmlns:a="http://schemas.openxmlformats.org/drawingml/2006/main">
            <a:off x="2952750" y="2981325"/>
            <a:ext cx="7905750" cy="286"/>
          </a:xfrm>
          <a:prstGeom xmlns:a="http://schemas.openxmlformats.org/drawingml/2006/main" prst="straightConnector1">
            <a:avLst/>
          </a:prstGeom>
          <a:ln xmlns:a="http://schemas.openxmlformats.org/drawingml/2006/main" w="11430">
            <a:solidFill>
              <a:srgbClr val="B8B2AA"/>
            </a:solidFill>
            <a:prstDash val="solid"/>
          </a:ln>
        </p:spPr>
      </p:cxnSp>
      <p:sp>
        <p:nvSpPr>
          <p:cNvPr id="26" name="RITUAL-movement-1">
            <a:extLst xmlns:a="http://schemas.openxmlformats.org/drawingml/2006/main">
              <a:ext uri="{FF2B5EF4-FFF2-40B4-BE49-F238E27FC236}">
                <a16:creationId xmlns:a16="http://schemas.microsoft.com/office/drawing/2014/main" id="{6FB5871B-7770-4C16-A824-507DADA1A1C3}"/>
              </a:ext>
            </a:extLst>
          </p:cNvPr>
          <p:cNvSpPr>
            <a:spLocks xmlns:a="http://schemas.openxmlformats.org/drawingml/2006/main" noGrp="1"/>
          </p:cNvSpPr>
          <p:nvPr/>
        </p:nvSpPr>
        <p:spPr>
          <a:xfrm xmlns:a="http://schemas.openxmlformats.org/drawingml/2006/main">
            <a:off x="3267075" y="280035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725">
                <a:solidFill>
                  <a:srgbClr val="B83A2D"/>
                </a:solidFill>
                <a:latin typeface="Helvetica Neue"/>
                <a:ea typeface="Helvetica Neue"/>
                <a:cs typeface="Helvetica Neue"/>
              </a:defRPr>
            </a:pPr>
            <a:r>
              <a:t>■</a:t>
            </a:r>
          </a:p>
        </p:txBody>
      </p:sp>
      <p:sp>
        <p:nvSpPr>
          <p:cNvPr id="27" name="RITUAL-movement-3">
            <a:extLst xmlns:a="http://schemas.openxmlformats.org/drawingml/2006/main">
              <a:ext uri="{FF2B5EF4-FFF2-40B4-BE49-F238E27FC236}">
                <a16:creationId xmlns:a16="http://schemas.microsoft.com/office/drawing/2014/main" id="{A68BBBBF-41EB-4908-8908-8549B98CF4AF}"/>
              </a:ext>
            </a:extLst>
          </p:cNvPr>
          <p:cNvSpPr>
            <a:spLocks xmlns:a="http://schemas.openxmlformats.org/drawingml/2006/main" noGrp="1"/>
          </p:cNvSpPr>
          <p:nvPr/>
        </p:nvSpPr>
        <p:spPr>
          <a:xfrm xmlns:a="http://schemas.openxmlformats.org/drawingml/2006/main">
            <a:off x="5553075" y="280035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725">
                <a:solidFill>
                  <a:srgbClr val="B83A2D"/>
                </a:solidFill>
                <a:latin typeface="Helvetica Neue"/>
                <a:ea typeface="Helvetica Neue"/>
                <a:cs typeface="Helvetica Neue"/>
              </a:defRPr>
            </a:pPr>
            <a:r>
              <a:t>■</a:t>
            </a:r>
          </a:p>
        </p:txBody>
      </p:sp>
      <p:sp>
        <p:nvSpPr>
          <p:cNvPr id="28" name="RITUAL-movement-4">
            <a:extLst xmlns:a="http://schemas.openxmlformats.org/drawingml/2006/main">
              <a:ext uri="{FF2B5EF4-FFF2-40B4-BE49-F238E27FC236}">
                <a16:creationId xmlns:a16="http://schemas.microsoft.com/office/drawing/2014/main" id="{34AAFD49-A6CE-4F82-B9CD-AED4F6494D32}"/>
              </a:ext>
            </a:extLst>
          </p:cNvPr>
          <p:cNvSpPr>
            <a:spLocks xmlns:a="http://schemas.openxmlformats.org/drawingml/2006/main" noGrp="1"/>
          </p:cNvSpPr>
          <p:nvPr/>
        </p:nvSpPr>
        <p:spPr>
          <a:xfrm xmlns:a="http://schemas.openxmlformats.org/drawingml/2006/main">
            <a:off x="6696075" y="280035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725">
                <a:solidFill>
                  <a:srgbClr val="B83A2D"/>
                </a:solidFill>
                <a:latin typeface="Helvetica Neue"/>
                <a:ea typeface="Helvetica Neue"/>
                <a:cs typeface="Helvetica Neue"/>
              </a:defRPr>
            </a:pPr>
            <a:r>
              <a:t>■</a:t>
            </a:r>
          </a:p>
        </p:txBody>
      </p:sp>
      <p:sp>
        <p:nvSpPr>
          <p:cNvPr id="29" name="RITUAL-movement-6">
            <a:extLst xmlns:a="http://schemas.openxmlformats.org/drawingml/2006/main">
              <a:ext uri="{FF2B5EF4-FFF2-40B4-BE49-F238E27FC236}">
                <a16:creationId xmlns:a16="http://schemas.microsoft.com/office/drawing/2014/main" id="{F0F0F699-B9E4-461D-A4B7-42FB2830C9D8}"/>
              </a:ext>
            </a:extLst>
          </p:cNvPr>
          <p:cNvSpPr>
            <a:spLocks xmlns:a="http://schemas.openxmlformats.org/drawingml/2006/main" noGrp="1"/>
          </p:cNvSpPr>
          <p:nvPr/>
        </p:nvSpPr>
        <p:spPr>
          <a:xfrm xmlns:a="http://schemas.openxmlformats.org/drawingml/2006/main">
            <a:off x="8982075" y="280035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725">
                <a:solidFill>
                  <a:srgbClr val="B83A2D"/>
                </a:solidFill>
                <a:latin typeface="Helvetica Neue"/>
                <a:ea typeface="Helvetica Neue"/>
                <a:cs typeface="Helvetica Neue"/>
              </a:defRPr>
            </a:pPr>
            <a:r>
              <a:t>■</a:t>
            </a:r>
          </a:p>
        </p:txBody>
      </p:sp>
      <p:sp>
        <p:nvSpPr>
          <p:cNvPr id="30" name="CARE-row-label">
            <a:extLst xmlns:a="http://schemas.openxmlformats.org/drawingml/2006/main">
              <a:ext uri="{FF2B5EF4-FFF2-40B4-BE49-F238E27FC236}">
                <a16:creationId xmlns:a16="http://schemas.microsoft.com/office/drawing/2014/main" id="{3FA99828-C552-4591-BCED-69FB3DBDD260}"/>
              </a:ext>
            </a:extLst>
          </p:cNvPr>
          <p:cNvSpPr>
            <a:spLocks xmlns:a="http://schemas.openxmlformats.org/drawingml/2006/main" noGrp="1"/>
          </p:cNvSpPr>
          <p:nvPr/>
        </p:nvSpPr>
        <p:spPr>
          <a:xfrm xmlns:a="http://schemas.openxmlformats.org/drawingml/2006/main">
            <a:off x="419100" y="3543300"/>
            <a:ext cx="2171700" cy="38100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1650">
                <a:solidFill>
                  <a:srgbClr val="171717"/>
                </a:solidFill>
                <a:latin typeface="Helvetica Neue"/>
                <a:ea typeface="Helvetica Neue"/>
                <a:cs typeface="Helvetica Neue"/>
              </a:defRPr>
            </a:pPr>
            <a:r>
              <a:t>◆  CARE</a:t>
            </a:r>
          </a:p>
        </p:txBody>
      </p:sp>
      <p:cxnSp>
        <p:nvCxnSpPr>
          <p:cNvPr id="80" name="CARE-row-guide"/>
          <p:cNvCxnSpPr/>
          <p:nvPr/>
        </p:nvCxnSpPr>
        <p:spPr>
          <a:xfrm xmlns:a="http://schemas.openxmlformats.org/drawingml/2006/main">
            <a:off x="2952750" y="3724275"/>
            <a:ext cx="7905750" cy="286"/>
          </a:xfrm>
          <a:prstGeom xmlns:a="http://schemas.openxmlformats.org/drawingml/2006/main" prst="straightConnector1">
            <a:avLst/>
          </a:prstGeom>
          <a:ln xmlns:a="http://schemas.openxmlformats.org/drawingml/2006/main" w="11430">
            <a:solidFill>
              <a:srgbClr val="B8B2AA"/>
            </a:solidFill>
            <a:prstDash val="solid"/>
          </a:ln>
        </p:spPr>
      </p:cxnSp>
      <p:sp>
        <p:nvSpPr>
          <p:cNvPr id="32" name="CARE-movement-2">
            <a:extLst xmlns:a="http://schemas.openxmlformats.org/drawingml/2006/main">
              <a:ext uri="{FF2B5EF4-FFF2-40B4-BE49-F238E27FC236}">
                <a16:creationId xmlns:a16="http://schemas.microsoft.com/office/drawing/2014/main" id="{A06E9632-0CEC-4C03-A774-BED5F85C4B1A}"/>
              </a:ext>
            </a:extLst>
          </p:cNvPr>
          <p:cNvSpPr>
            <a:spLocks xmlns:a="http://schemas.openxmlformats.org/drawingml/2006/main" noGrp="1"/>
          </p:cNvSpPr>
          <p:nvPr/>
        </p:nvSpPr>
        <p:spPr>
          <a:xfrm xmlns:a="http://schemas.openxmlformats.org/drawingml/2006/main">
            <a:off x="4410075" y="354330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725">
                <a:solidFill>
                  <a:srgbClr val="B83A2D"/>
                </a:solidFill>
                <a:latin typeface="Helvetica Neue"/>
                <a:ea typeface="Helvetica Neue"/>
                <a:cs typeface="Helvetica Neue"/>
              </a:defRPr>
            </a:pPr>
            <a:r>
              <a:t>◆</a:t>
            </a:r>
          </a:p>
        </p:txBody>
      </p:sp>
      <p:sp>
        <p:nvSpPr>
          <p:cNvPr id="33" name="CARE-movement-3">
            <a:extLst xmlns:a="http://schemas.openxmlformats.org/drawingml/2006/main">
              <a:ext uri="{FF2B5EF4-FFF2-40B4-BE49-F238E27FC236}">
                <a16:creationId xmlns:a16="http://schemas.microsoft.com/office/drawing/2014/main" id="{73ECFED2-582C-4D3D-B2B7-42D923377BCF}"/>
              </a:ext>
            </a:extLst>
          </p:cNvPr>
          <p:cNvSpPr>
            <a:spLocks xmlns:a="http://schemas.openxmlformats.org/drawingml/2006/main" noGrp="1"/>
          </p:cNvSpPr>
          <p:nvPr/>
        </p:nvSpPr>
        <p:spPr>
          <a:xfrm xmlns:a="http://schemas.openxmlformats.org/drawingml/2006/main">
            <a:off x="5553075" y="354330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725">
                <a:solidFill>
                  <a:srgbClr val="B83A2D"/>
                </a:solidFill>
                <a:latin typeface="Helvetica Neue"/>
                <a:ea typeface="Helvetica Neue"/>
                <a:cs typeface="Helvetica Neue"/>
              </a:defRPr>
            </a:pPr>
            <a:r>
              <a:t>◆</a:t>
            </a:r>
          </a:p>
        </p:txBody>
      </p:sp>
      <p:sp>
        <p:nvSpPr>
          <p:cNvPr id="34" name="CARE-movement-4">
            <a:extLst xmlns:a="http://schemas.openxmlformats.org/drawingml/2006/main">
              <a:ext uri="{FF2B5EF4-FFF2-40B4-BE49-F238E27FC236}">
                <a16:creationId xmlns:a16="http://schemas.microsoft.com/office/drawing/2014/main" id="{6469F8F8-8933-4477-B871-0C115870DC13}"/>
              </a:ext>
            </a:extLst>
          </p:cNvPr>
          <p:cNvSpPr>
            <a:spLocks xmlns:a="http://schemas.openxmlformats.org/drawingml/2006/main" noGrp="1"/>
          </p:cNvSpPr>
          <p:nvPr/>
        </p:nvSpPr>
        <p:spPr>
          <a:xfrm xmlns:a="http://schemas.openxmlformats.org/drawingml/2006/main">
            <a:off x="6696075" y="354330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725">
                <a:solidFill>
                  <a:srgbClr val="B83A2D"/>
                </a:solidFill>
                <a:latin typeface="Helvetica Neue"/>
                <a:ea typeface="Helvetica Neue"/>
                <a:cs typeface="Helvetica Neue"/>
              </a:defRPr>
            </a:pPr>
            <a:r>
              <a:t>◆</a:t>
            </a:r>
          </a:p>
        </p:txBody>
      </p:sp>
      <p:sp>
        <p:nvSpPr>
          <p:cNvPr id="35" name="CARE-movement-7">
            <a:extLst xmlns:a="http://schemas.openxmlformats.org/drawingml/2006/main">
              <a:ext uri="{FF2B5EF4-FFF2-40B4-BE49-F238E27FC236}">
                <a16:creationId xmlns:a16="http://schemas.microsoft.com/office/drawing/2014/main" id="{7ADE89C3-97B6-47BE-91CB-D1ADA3F93DB1}"/>
              </a:ext>
            </a:extLst>
          </p:cNvPr>
          <p:cNvSpPr>
            <a:spLocks xmlns:a="http://schemas.openxmlformats.org/drawingml/2006/main" noGrp="1"/>
          </p:cNvSpPr>
          <p:nvPr/>
        </p:nvSpPr>
        <p:spPr>
          <a:xfrm xmlns:a="http://schemas.openxmlformats.org/drawingml/2006/main">
            <a:off x="10125075" y="354330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1725">
                <a:solidFill>
                  <a:srgbClr val="B83A2D"/>
                </a:solidFill>
                <a:latin typeface="Helvetica Neue"/>
                <a:ea typeface="Helvetica Neue"/>
                <a:cs typeface="Helvetica Neue"/>
              </a:defRPr>
            </a:pPr>
            <a:r>
              <a:t>◆</a:t>
            </a:r>
          </a:p>
        </p:txBody>
      </p:sp>
      <p:sp>
        <p:nvSpPr>
          <p:cNvPr id="36" name="MONEY-row-label">
            <a:extLst xmlns:a="http://schemas.openxmlformats.org/drawingml/2006/main">
              <a:ext uri="{FF2B5EF4-FFF2-40B4-BE49-F238E27FC236}">
                <a16:creationId xmlns:a16="http://schemas.microsoft.com/office/drawing/2014/main" id="{DD632288-B9B7-4BA8-AD92-E25EEEA6567A}"/>
              </a:ext>
            </a:extLst>
          </p:cNvPr>
          <p:cNvSpPr>
            <a:spLocks xmlns:a="http://schemas.openxmlformats.org/drawingml/2006/main" noGrp="1"/>
          </p:cNvSpPr>
          <p:nvPr/>
        </p:nvSpPr>
        <p:spPr>
          <a:xfrm xmlns:a="http://schemas.openxmlformats.org/drawingml/2006/main">
            <a:off x="419100" y="4286250"/>
            <a:ext cx="2171700" cy="38100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1650">
                <a:solidFill>
                  <a:srgbClr val="171717"/>
                </a:solidFill>
                <a:latin typeface="Helvetica Neue"/>
                <a:ea typeface="Helvetica Neue"/>
                <a:cs typeface="Helvetica Neue"/>
              </a:defRPr>
            </a:pPr>
            <a:r>
              <a:t>×  MONEY</a:t>
            </a:r>
          </a:p>
        </p:txBody>
      </p:sp>
      <p:cxnSp>
        <p:nvCxnSpPr>
          <p:cNvPr id="86" name="MONEY-row-guide"/>
          <p:cNvCxnSpPr/>
          <p:nvPr/>
        </p:nvCxnSpPr>
        <p:spPr>
          <a:xfrm xmlns:a="http://schemas.openxmlformats.org/drawingml/2006/main">
            <a:off x="2952750" y="4467225"/>
            <a:ext cx="7905750" cy="286"/>
          </a:xfrm>
          <a:prstGeom xmlns:a="http://schemas.openxmlformats.org/drawingml/2006/main" prst="straightConnector1">
            <a:avLst/>
          </a:prstGeom>
          <a:ln xmlns:a="http://schemas.openxmlformats.org/drawingml/2006/main" w="11430">
            <a:solidFill>
              <a:srgbClr val="B8B2AA"/>
            </a:solidFill>
            <a:prstDash val="solid"/>
          </a:ln>
        </p:spPr>
      </p:cxnSp>
      <p:sp>
        <p:nvSpPr>
          <p:cNvPr id="38" name="MONEY-movement-1">
            <a:extLst xmlns:a="http://schemas.openxmlformats.org/drawingml/2006/main">
              <a:ext uri="{FF2B5EF4-FFF2-40B4-BE49-F238E27FC236}">
                <a16:creationId xmlns:a16="http://schemas.microsoft.com/office/drawing/2014/main" id="{9092142F-DEA0-4A0D-B389-55CAC564C9CA}"/>
              </a:ext>
            </a:extLst>
          </p:cNvPr>
          <p:cNvSpPr>
            <a:spLocks xmlns:a="http://schemas.openxmlformats.org/drawingml/2006/main" noGrp="1"/>
          </p:cNvSpPr>
          <p:nvPr/>
        </p:nvSpPr>
        <p:spPr>
          <a:xfrm xmlns:a="http://schemas.openxmlformats.org/drawingml/2006/main">
            <a:off x="3267075" y="428625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100">
                <a:solidFill>
                  <a:srgbClr val="B83A2D"/>
                </a:solidFill>
                <a:latin typeface="Helvetica Neue"/>
                <a:ea typeface="Helvetica Neue"/>
                <a:cs typeface="Helvetica Neue"/>
              </a:defRPr>
            </a:pPr>
            <a:r>
              <a:t>×</a:t>
            </a:r>
          </a:p>
        </p:txBody>
      </p:sp>
      <p:sp>
        <p:nvSpPr>
          <p:cNvPr id="39" name="MONEY-movement-5">
            <a:extLst xmlns:a="http://schemas.openxmlformats.org/drawingml/2006/main">
              <a:ext uri="{FF2B5EF4-FFF2-40B4-BE49-F238E27FC236}">
                <a16:creationId xmlns:a16="http://schemas.microsoft.com/office/drawing/2014/main" id="{EB0EB189-37F3-4E20-B03A-CD76149C83AE}"/>
              </a:ext>
            </a:extLst>
          </p:cNvPr>
          <p:cNvSpPr>
            <a:spLocks xmlns:a="http://schemas.openxmlformats.org/drawingml/2006/main" noGrp="1"/>
          </p:cNvSpPr>
          <p:nvPr/>
        </p:nvSpPr>
        <p:spPr>
          <a:xfrm xmlns:a="http://schemas.openxmlformats.org/drawingml/2006/main">
            <a:off x="7839075" y="428625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100">
                <a:solidFill>
                  <a:srgbClr val="B83A2D"/>
                </a:solidFill>
                <a:latin typeface="Helvetica Neue"/>
                <a:ea typeface="Helvetica Neue"/>
                <a:cs typeface="Helvetica Neue"/>
              </a:defRPr>
            </a:pPr>
            <a:r>
              <a:t>×</a:t>
            </a:r>
          </a:p>
        </p:txBody>
      </p:sp>
      <p:sp>
        <p:nvSpPr>
          <p:cNvPr id="40" name="MONEY-movement-6">
            <a:extLst xmlns:a="http://schemas.openxmlformats.org/drawingml/2006/main">
              <a:ext uri="{FF2B5EF4-FFF2-40B4-BE49-F238E27FC236}">
                <a16:creationId xmlns:a16="http://schemas.microsoft.com/office/drawing/2014/main" id="{62DADB1E-9BDD-4A07-92A8-A785F8C3EADA}"/>
              </a:ext>
            </a:extLst>
          </p:cNvPr>
          <p:cNvSpPr>
            <a:spLocks xmlns:a="http://schemas.openxmlformats.org/drawingml/2006/main" noGrp="1"/>
          </p:cNvSpPr>
          <p:nvPr/>
        </p:nvSpPr>
        <p:spPr>
          <a:xfrm xmlns:a="http://schemas.openxmlformats.org/drawingml/2006/main">
            <a:off x="8982075" y="428625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100">
                <a:solidFill>
                  <a:srgbClr val="B83A2D"/>
                </a:solidFill>
                <a:latin typeface="Helvetica Neue"/>
                <a:ea typeface="Helvetica Neue"/>
                <a:cs typeface="Helvetica Neue"/>
              </a:defRPr>
            </a:pPr>
            <a:r>
              <a:t>×</a:t>
            </a:r>
          </a:p>
        </p:txBody>
      </p:sp>
      <p:sp>
        <p:nvSpPr>
          <p:cNvPr id="41" name="MONEY-movement-7">
            <a:extLst xmlns:a="http://schemas.openxmlformats.org/drawingml/2006/main">
              <a:ext uri="{FF2B5EF4-FFF2-40B4-BE49-F238E27FC236}">
                <a16:creationId xmlns:a16="http://schemas.microsoft.com/office/drawing/2014/main" id="{616991D4-DA0C-473F-A105-2DE02026E8BB}"/>
              </a:ext>
            </a:extLst>
          </p:cNvPr>
          <p:cNvSpPr>
            <a:spLocks xmlns:a="http://schemas.openxmlformats.org/drawingml/2006/main" noGrp="1"/>
          </p:cNvSpPr>
          <p:nvPr/>
        </p:nvSpPr>
        <p:spPr>
          <a:xfrm xmlns:a="http://schemas.openxmlformats.org/drawingml/2006/main">
            <a:off x="10125075" y="428625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100">
                <a:solidFill>
                  <a:srgbClr val="B83A2D"/>
                </a:solidFill>
                <a:latin typeface="Helvetica Neue"/>
                <a:ea typeface="Helvetica Neue"/>
                <a:cs typeface="Helvetica Neue"/>
              </a:defRPr>
            </a:pPr>
            <a:r>
              <a:t>×</a:t>
            </a:r>
          </a:p>
        </p:txBody>
      </p:sp>
      <p:sp>
        <p:nvSpPr>
          <p:cNvPr id="42" name="SEA-row-label">
            <a:extLst xmlns:a="http://schemas.openxmlformats.org/drawingml/2006/main">
              <a:ext uri="{FF2B5EF4-FFF2-40B4-BE49-F238E27FC236}">
                <a16:creationId xmlns:a16="http://schemas.microsoft.com/office/drawing/2014/main" id="{6F300D0F-28E4-4CAD-A128-F4C1E621CB47}"/>
              </a:ext>
            </a:extLst>
          </p:cNvPr>
          <p:cNvSpPr>
            <a:spLocks xmlns:a="http://schemas.openxmlformats.org/drawingml/2006/main" noGrp="1"/>
          </p:cNvSpPr>
          <p:nvPr/>
        </p:nvSpPr>
        <p:spPr>
          <a:xfrm xmlns:a="http://schemas.openxmlformats.org/drawingml/2006/main">
            <a:off x="419100" y="5029200"/>
            <a:ext cx="2171700" cy="38100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1650">
                <a:solidFill>
                  <a:srgbClr val="171717"/>
                </a:solidFill>
                <a:latin typeface="Helvetica Neue"/>
                <a:ea typeface="Helvetica Neue"/>
                <a:cs typeface="Helvetica Neue"/>
              </a:defRPr>
            </a:pPr>
            <a:r>
              <a:t>+  SEA</a:t>
            </a:r>
          </a:p>
        </p:txBody>
      </p:sp>
      <p:cxnSp>
        <p:nvCxnSpPr>
          <p:cNvPr id="92" name="SEA-row-guide"/>
          <p:cNvCxnSpPr/>
          <p:nvPr/>
        </p:nvCxnSpPr>
        <p:spPr>
          <a:xfrm xmlns:a="http://schemas.openxmlformats.org/drawingml/2006/main">
            <a:off x="2952750" y="5210175"/>
            <a:ext cx="7905750" cy="286"/>
          </a:xfrm>
          <a:prstGeom xmlns:a="http://schemas.openxmlformats.org/drawingml/2006/main" prst="straightConnector1">
            <a:avLst/>
          </a:prstGeom>
          <a:ln xmlns:a="http://schemas.openxmlformats.org/drawingml/2006/main" w="11430">
            <a:solidFill>
              <a:srgbClr val="B8B2AA"/>
            </a:solidFill>
            <a:prstDash val="solid"/>
          </a:ln>
        </p:spPr>
      </p:cxnSp>
      <p:sp>
        <p:nvSpPr>
          <p:cNvPr id="44" name="SEA-movement-2">
            <a:extLst xmlns:a="http://schemas.openxmlformats.org/drawingml/2006/main">
              <a:ext uri="{FF2B5EF4-FFF2-40B4-BE49-F238E27FC236}">
                <a16:creationId xmlns:a16="http://schemas.microsoft.com/office/drawing/2014/main" id="{22EB3EC0-14AF-4BBC-B274-3DEC47D4B735}"/>
              </a:ext>
            </a:extLst>
          </p:cNvPr>
          <p:cNvSpPr>
            <a:spLocks xmlns:a="http://schemas.openxmlformats.org/drawingml/2006/main" noGrp="1"/>
          </p:cNvSpPr>
          <p:nvPr/>
        </p:nvSpPr>
        <p:spPr>
          <a:xfrm xmlns:a="http://schemas.openxmlformats.org/drawingml/2006/main">
            <a:off x="4410075" y="502920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100">
                <a:solidFill>
                  <a:srgbClr val="B83A2D"/>
                </a:solidFill>
                <a:latin typeface="Helvetica Neue"/>
                <a:ea typeface="Helvetica Neue"/>
                <a:cs typeface="Helvetica Neue"/>
              </a:defRPr>
            </a:pPr>
            <a:r>
              <a:t>+</a:t>
            </a:r>
          </a:p>
        </p:txBody>
      </p:sp>
      <p:sp>
        <p:nvSpPr>
          <p:cNvPr id="45" name="SEA-movement-4">
            <a:extLst xmlns:a="http://schemas.openxmlformats.org/drawingml/2006/main">
              <a:ext uri="{FF2B5EF4-FFF2-40B4-BE49-F238E27FC236}">
                <a16:creationId xmlns:a16="http://schemas.microsoft.com/office/drawing/2014/main" id="{CC498BFD-88C5-4B0C-9769-C970D0AE3027}"/>
              </a:ext>
            </a:extLst>
          </p:cNvPr>
          <p:cNvSpPr>
            <a:spLocks xmlns:a="http://schemas.openxmlformats.org/drawingml/2006/main" noGrp="1"/>
          </p:cNvSpPr>
          <p:nvPr/>
        </p:nvSpPr>
        <p:spPr>
          <a:xfrm xmlns:a="http://schemas.openxmlformats.org/drawingml/2006/main">
            <a:off x="6696075" y="502920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100">
                <a:solidFill>
                  <a:srgbClr val="B83A2D"/>
                </a:solidFill>
                <a:latin typeface="Helvetica Neue"/>
                <a:ea typeface="Helvetica Neue"/>
                <a:cs typeface="Helvetica Neue"/>
              </a:defRPr>
            </a:pPr>
            <a:r>
              <a:t>+</a:t>
            </a:r>
          </a:p>
        </p:txBody>
      </p:sp>
      <p:sp>
        <p:nvSpPr>
          <p:cNvPr id="46" name="SEA-movement-6">
            <a:extLst xmlns:a="http://schemas.openxmlformats.org/drawingml/2006/main">
              <a:ext uri="{FF2B5EF4-FFF2-40B4-BE49-F238E27FC236}">
                <a16:creationId xmlns:a16="http://schemas.microsoft.com/office/drawing/2014/main" id="{2A28592A-FD38-4B71-94D8-065C230CD348}"/>
              </a:ext>
            </a:extLst>
          </p:cNvPr>
          <p:cNvSpPr>
            <a:spLocks xmlns:a="http://schemas.openxmlformats.org/drawingml/2006/main" noGrp="1"/>
          </p:cNvSpPr>
          <p:nvPr/>
        </p:nvSpPr>
        <p:spPr>
          <a:xfrm xmlns:a="http://schemas.openxmlformats.org/drawingml/2006/main">
            <a:off x="8982075" y="502920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100">
                <a:solidFill>
                  <a:srgbClr val="B83A2D"/>
                </a:solidFill>
                <a:latin typeface="Helvetica Neue"/>
                <a:ea typeface="Helvetica Neue"/>
                <a:cs typeface="Helvetica Neue"/>
              </a:defRPr>
            </a:pPr>
            <a:r>
              <a:t>+</a:t>
            </a:r>
          </a:p>
        </p:txBody>
      </p:sp>
      <p:sp>
        <p:nvSpPr>
          <p:cNvPr id="47" name="SEA-movement-7">
            <a:extLst xmlns:a="http://schemas.openxmlformats.org/drawingml/2006/main">
              <a:ext uri="{FF2B5EF4-FFF2-40B4-BE49-F238E27FC236}">
                <a16:creationId xmlns:a16="http://schemas.microsoft.com/office/drawing/2014/main" id="{013A7C39-4B77-43F0-9B3B-E71B9C4A7098}"/>
              </a:ext>
            </a:extLst>
          </p:cNvPr>
          <p:cNvSpPr>
            <a:spLocks xmlns:a="http://schemas.openxmlformats.org/drawingml/2006/main" noGrp="1"/>
          </p:cNvSpPr>
          <p:nvPr/>
        </p:nvSpPr>
        <p:spPr>
          <a:xfrm xmlns:a="http://schemas.openxmlformats.org/drawingml/2006/main">
            <a:off x="10125075" y="5029200"/>
            <a:ext cx="323850" cy="36195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defRPr sz="2100">
                <a:solidFill>
                  <a:srgbClr val="B83A2D"/>
                </a:solidFill>
                <a:latin typeface="Helvetica Neue"/>
                <a:ea typeface="Helvetica Neue"/>
                <a:cs typeface="Helvetica Neue"/>
              </a:defRPr>
            </a:pPr>
            <a:r>
              <a:t>+</a:t>
            </a:r>
          </a:p>
        </p:txBody>
      </p:sp>
      <p:sp>
        <p:nvSpPr>
          <p:cNvPr id="48" name="Matrix-method-note">
            <a:extLst xmlns:a="http://schemas.openxmlformats.org/drawingml/2006/main">
              <a:ext uri="{FF2B5EF4-FFF2-40B4-BE49-F238E27FC236}">
                <a16:creationId xmlns:a16="http://schemas.microsoft.com/office/drawing/2014/main" id="{0B517321-A153-4C5B-AD39-20BACCE727D8}"/>
              </a:ext>
            </a:extLst>
          </p:cNvPr>
          <p:cNvSpPr>
            <a:spLocks xmlns:a="http://schemas.openxmlformats.org/drawingml/2006/main" noGrp="1"/>
          </p:cNvSpPr>
          <p:nvPr/>
        </p:nvSpPr>
        <p:spPr>
          <a:xfrm xmlns:a="http://schemas.openxmlformats.org/drawingml/2006/main">
            <a:off x="419100" y="5848350"/>
            <a:ext cx="10191750" cy="304800"/>
          </a:xfrm>
          <a:prstGeom xmlns:a="http://schemas.openxmlformats.org/drawingml/2006/main" prst="rect">
            <a:avLst/>
          </a:prstGeom>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defRPr sz="1050">
                <a:solidFill>
                  <a:srgbClr val="5F5A54"/>
                </a:solidFill>
                <a:latin typeface="Helvetica Neue"/>
                <a:ea typeface="Helvetica Neue"/>
                <a:cs typeface="Helvetica Neue"/>
              </a:defRPr>
            </a:pPr>
            <a:r>
              <a:t>Distinct symbols keep the five relations legible without implying that one relation is stronger than another.</a:t>
            </a:r>
          </a:p>
        </p:txBody>
      </p:sp>
      <p:sp>
        <p:nvSpPr>
          <p:cNvPr id="49" name="Matrix-footer">
            <a:extLst xmlns:a="http://schemas.openxmlformats.org/drawingml/2006/main">
              <a:ext uri="{FF2B5EF4-FFF2-40B4-BE49-F238E27FC236}">
                <a16:creationId xmlns:a16="http://schemas.microsoft.com/office/drawing/2014/main" id="{18654703-AE29-4776-AAAD-E2CE33885154}"/>
              </a:ext>
            </a:extLst>
          </p:cNvPr>
          <p:cNvSpPr>
            <a:spLocks xmlns:a="http://schemas.openxmlformats.org/drawingml/2006/main" noGrp="1"/>
          </p:cNvSpPr>
          <p:nvPr/>
        </p:nvSpPr>
        <p:spPr>
          <a:xfrm xmlns:a="http://schemas.openxmlformats.org/drawingml/2006/main">
            <a:off x="11277600" y="6276975"/>
            <a:ext cx="523875" cy="247650"/>
          </a:xfrm>
          <a:prstGeom xmlns:a="http://schemas.openxmlformats.org/drawingml/2006/main" prst="rect">
            <a:avLst/>
          </a:prstGeom>
        </p:spPr>
        <p:txBody>
          <a:bodyPr xmlns:a="http://schemas.openxmlformats.org/drawingml/2006/main" wrap="square" lIns="0" tIns="0" rIns="0" bIns="0" anchor="b">
            <a:normAutofit fontScale="100000"/>
          </a:bodyPr>
          <a:lstStyle xmlns:a="http://schemas.openxmlformats.org/drawingml/2006/main"/>
          <a:p xmlns:a="http://schemas.openxmlformats.org/drawingml/2006/main">
            <a:pPr algn="r">
              <a:defRPr sz="1000">
                <a:solidFill>
                  <a:srgbClr val="171717"/>
                </a:solidFill>
                <a:latin typeface="Helvetica Neue"/>
                <a:ea typeface="Helvetica Neue"/>
                <a:cs typeface="Helvetica Neue"/>
              </a:defRPr>
            </a:pPr>
            <a:r>
              <a:t>8</a:t>
            </a:r>
          </a:p>
        </p:txBody>
      </p:sp>
    </p:spTree>
    <p:extLst>
      <p:ext uri="{BB962C8B-B14F-4D97-AF65-F5344CB8AC3E}">
        <p14:creationId xmlns:p14="http://schemas.microsoft.com/office/powerpoint/2010/main" val="2124655962"/>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1" name="Google-Shape-532-p58-2">
            <a:extLst xmlns:a="http://schemas.openxmlformats.org/drawingml/2006/main">
              <a:ext uri="{FF2B5EF4-FFF2-40B4-BE49-F238E27FC236}">
                <a16:creationId xmlns:a16="http://schemas.microsoft.com/office/drawing/2014/main" id="{379AB956-A343-47BF-A2F5-71AE50363B4B}"/>
              </a:ext>
            </a:extLst>
          </p:cNvPr>
          <p:cNvSpPr>
            <a:spLocks xmlns:a="http://schemas.openxmlformats.org/drawingml/2006/main" noGrp="1"/>
          </p:cNvSpPr>
          <p:nvPr/>
        </p:nvSpPr>
        <p:spPr>
          <a:xfrm xmlns:a="http://schemas.openxmlformats.org/drawingml/2006/main">
            <a:off x="11279315" y="6279261"/>
            <a:ext cx="518922" cy="241268"/>
          </a:xfrm>
          <a:prstGeom xmlns:a="http://schemas.openxmlformats.org/drawingml/2006/main" prst="rect">
            <a:avLst/>
          </a:prstGeom>
        </p:spPr>
        <p:txBody>
          <a:bodyPr xmlns:a="http://schemas.openxmlformats.org/drawingml/2006/main" wrap="square" lIns="0" tIns="0" rIns="0" bIns="0" anchor="b">
            <a:noAutofit/>
          </a:bodyPr>
          <a:lstStyle xmlns:a="http://schemas.openxmlformats.org/drawingml/2006/main"/>
          <a:p xmlns:a="http://schemas.openxmlformats.org/drawingml/2006/main">
            <a:pPr algn="r">
              <a:defRPr sz="1000">
                <a:solidFill>
                  <a:srgbClr val="000000"/>
                </a:solidFill>
                <a:latin typeface="Helvetica Neue"/>
                <a:ea typeface="Helvetica Neue"/>
                <a:cs typeface="Helvetica Neue"/>
              </a:defRPr>
            </a:pPr>
            <a:r>
              <a:t>9</a:t>
            </a:r>
          </a:p>
        </p:txBody>
      </p:sp>
      <p:sp>
        <p:nvSpPr>
          <p:cNvPr id="2" name="Google-Shape-533-p58-3">
            <a:extLst xmlns:a="http://schemas.openxmlformats.org/drawingml/2006/main">
              <a:ext uri="{FF2B5EF4-FFF2-40B4-BE49-F238E27FC236}">
                <a16:creationId xmlns:a16="http://schemas.microsoft.com/office/drawing/2014/main" id="{91A4A595-5423-486E-AC6A-F345EF489D5E}"/>
              </a:ext>
            </a:extLst>
          </p:cNvPr>
          <p:cNvSpPr>
            <a:spLocks xmlns:a="http://schemas.openxmlformats.org/drawingml/2006/main" noGrp="1"/>
          </p:cNvSpPr>
          <p:nvPr/>
        </p:nvSpPr>
        <p:spPr>
          <a:xfrm xmlns:a="http://schemas.openxmlformats.org/drawingml/2006/main">
            <a:off x="393668" y="344043"/>
            <a:ext cx="11404568" cy="1047464"/>
          </a:xfrm>
          <a:prstGeom xmlns:a="http://schemas.openxmlformats.org/drawingml/2006/main" prst="rect">
            <a:avLst/>
          </a:prstGeom>
        </p:spPr>
        <p:txBody>
          <a:bodyPr xmlns:a="http://schemas.openxmlformats.org/drawingml/2006/main" wrap="square" lIns="0" tIns="0" rIns="0" bIns="0" anchor="t">
            <a:noAutofit/>
          </a:bodyPr>
          <a:lstStyle xmlns:a="http://schemas.openxmlformats.org/drawingml/2006/main"/>
          <a:p xmlns:a="http://schemas.openxmlformats.org/drawingml/2006/main">
            <a:pPr algn="l">
              <a:defRPr sz="2900">
                <a:solidFill>
                  <a:srgbClr val="000000"/>
                </a:solidFill>
                <a:latin typeface="Helvetica Neue"/>
                <a:ea typeface="Helvetica Neue"/>
                <a:cs typeface="Helvetica Neue"/>
              </a:defRPr>
            </a:pPr>
            <a:r>
              <a:t>People must not collapse into roles</a:t>
            </a:r>
          </a:p>
        </p:txBody>
      </p:sp>
      <p:sp>
        <p:nvSpPr>
          <p:cNvPr id="3" name="Rounded-Rectangle-6-4">
            <a:extLst xmlns:a="http://schemas.openxmlformats.org/drawingml/2006/main">
              <a:ext uri="{FF2B5EF4-FFF2-40B4-BE49-F238E27FC236}">
                <a16:creationId xmlns:a16="http://schemas.microsoft.com/office/drawing/2014/main" id="{D37FC4DB-1D53-472D-A81F-308325E31179}"/>
              </a:ext>
            </a:extLst>
          </p:cNvPr>
          <p:cNvSpPr>
            <a:spLocks xmlns:a="http://schemas.openxmlformats.org/drawingml/2006/main" noGrp="1"/>
          </p:cNvSpPr>
          <p:nvPr/>
        </p:nvSpPr>
        <p:spPr>
          <a:xfrm xmlns:a="http://schemas.openxmlformats.org/drawingml/2006/main">
            <a:off x="6264402" y="236982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4" name="Content-Placeholder-10-5">
            <a:extLst xmlns:a="http://schemas.openxmlformats.org/drawingml/2006/main">
              <a:ext uri="{FF2B5EF4-FFF2-40B4-BE49-F238E27FC236}">
                <a16:creationId xmlns:a16="http://schemas.microsoft.com/office/drawing/2014/main" id="{C8B5DE6A-CBB3-4B7D-931B-DC344C02C838}"/>
              </a:ext>
            </a:extLst>
          </p:cNvPr>
          <p:cNvSpPr>
            <a:spLocks xmlns:a="http://schemas.openxmlformats.org/drawingml/2006/main" noGrp="1"/>
          </p:cNvSpPr>
          <p:nvPr/>
        </p:nvSpPr>
        <p:spPr>
          <a:xfrm xmlns:a="http://schemas.openxmlformats.org/drawingml/2006/main">
            <a:off x="6561677" y="2664809"/>
            <a:ext cx="4986909" cy="1048417"/>
          </a:xfrm>
          <a:prstGeom xmlns:a="http://schemas.openxmlformats.org/drawingml/2006/main" prst="rect">
            <a:avLst/>
          </a:prstGeom>
        </p:spPr>
        <p:txBody>
          <a:bodyPr xmlns:a="http://schemas.openxmlformats.org/drawingml/2006/main" lIns="0" tIns="0" rIns="0" bIns="0">
            <a:normAutofit fontScale="95547"/>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MULLIGAN</a:t>
            </a:r>
          </a:p>
          <a:p xmlns:a="http://schemas.openxmlformats.org/drawingml/2006/main">
            <a:pPr algn="l">
              <a:defRPr sz="2400">
                <a:solidFill>
                  <a:srgbClr val="000000"/>
                </a:solidFill>
                <a:latin typeface="Helvetica Neue"/>
                <a:ea typeface="Helvetica Neue"/>
                <a:cs typeface="Helvetica Neue"/>
              </a:defRPr>
            </a:pPr>
            <a:r>
              <a:t>Care, wit, injury, command, social motion, incomplete motive.</a:t>
            </a:r>
          </a:p>
        </p:txBody>
      </p:sp>
      <p:sp>
        <p:nvSpPr>
          <p:cNvPr id="5" name="Rounded-Rectangle-8-6">
            <a:extLst xmlns:a="http://schemas.openxmlformats.org/drawingml/2006/main">
              <a:ext uri="{FF2B5EF4-FFF2-40B4-BE49-F238E27FC236}">
                <a16:creationId xmlns:a16="http://schemas.microsoft.com/office/drawing/2014/main" id="{D561F7D5-6660-45B7-8B8C-00DD23D7D6A0}"/>
              </a:ext>
            </a:extLst>
          </p:cNvPr>
          <p:cNvSpPr>
            <a:spLocks xmlns:a="http://schemas.openxmlformats.org/drawingml/2006/main" noGrp="1"/>
          </p:cNvSpPr>
          <p:nvPr/>
        </p:nvSpPr>
        <p:spPr>
          <a:xfrm xmlns:a="http://schemas.openxmlformats.org/drawingml/2006/main">
            <a:off x="409004" y="236982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6" name="Content-Placeholder-10-7">
            <a:extLst xmlns:a="http://schemas.openxmlformats.org/drawingml/2006/main">
              <a:ext uri="{FF2B5EF4-FFF2-40B4-BE49-F238E27FC236}">
                <a16:creationId xmlns:a16="http://schemas.microsoft.com/office/drawing/2014/main" id="{9B37DE41-C8E6-4F7F-BBA0-AD56757AC98A}"/>
              </a:ext>
            </a:extLst>
          </p:cNvPr>
          <p:cNvSpPr>
            <a:spLocks xmlns:a="http://schemas.openxmlformats.org/drawingml/2006/main" noGrp="1"/>
          </p:cNvSpPr>
          <p:nvPr/>
        </p:nvSpPr>
        <p:spPr>
          <a:xfrm xmlns:a="http://schemas.openxmlformats.org/drawingml/2006/main">
            <a:off x="706279" y="2664809"/>
            <a:ext cx="4986909" cy="1048417"/>
          </a:xfrm>
          <a:prstGeom xmlns:a="http://schemas.openxmlformats.org/drawingml/2006/main" prst="rect">
            <a:avLst/>
          </a:prstGeom>
        </p:spPr>
        <p:txBody>
          <a:bodyPr xmlns:a="http://schemas.openxmlformats.org/drawingml/2006/main" lIns="0" tIns="0" rIns="0" bIns="0">
            <a:normAutofit fontScale="93164"/>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STEPHEN</a:t>
            </a:r>
          </a:p>
          <a:p xmlns:a="http://schemas.openxmlformats.org/drawingml/2006/main">
            <a:pPr algn="l">
              <a:defRPr sz="2400">
                <a:solidFill>
                  <a:srgbClr val="000000"/>
                </a:solidFill>
                <a:latin typeface="Helvetica Neue"/>
                <a:ea typeface="Helvetica Neue"/>
                <a:cs typeface="Helvetica Neue"/>
              </a:defRPr>
            </a:pPr>
            <a:r>
              <a:t>Fear, grief, resistance, dependence—and a charged judgment.</a:t>
            </a:r>
          </a:p>
        </p:txBody>
      </p:sp>
      <p:sp>
        <p:nvSpPr>
          <p:cNvPr id="7" name="Rounded-Rectangle-1-8">
            <a:extLst xmlns:a="http://schemas.openxmlformats.org/drawingml/2006/main">
              <a:ext uri="{FF2B5EF4-FFF2-40B4-BE49-F238E27FC236}">
                <a16:creationId xmlns:a16="http://schemas.microsoft.com/office/drawing/2014/main" id="{0E69D11F-688E-4C68-9034-0A3CA244B069}"/>
              </a:ext>
            </a:extLst>
          </p:cNvPr>
          <p:cNvSpPr>
            <a:spLocks xmlns:a="http://schemas.openxmlformats.org/drawingml/2006/main" noGrp="1"/>
          </p:cNvSpPr>
          <p:nvPr/>
        </p:nvSpPr>
        <p:spPr>
          <a:xfrm xmlns:a="http://schemas.openxmlformats.org/drawingml/2006/main">
            <a:off x="6264402" y="437007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8" name="Content-Placeholder-10-9">
            <a:extLst xmlns:a="http://schemas.openxmlformats.org/drawingml/2006/main">
              <a:ext uri="{FF2B5EF4-FFF2-40B4-BE49-F238E27FC236}">
                <a16:creationId xmlns:a16="http://schemas.microsoft.com/office/drawing/2014/main" id="{C52A356B-47CB-4CED-B096-58612BC1F4A6}"/>
              </a:ext>
            </a:extLst>
          </p:cNvPr>
          <p:cNvSpPr>
            <a:spLocks xmlns:a="http://schemas.openxmlformats.org/drawingml/2006/main" noGrp="1"/>
          </p:cNvSpPr>
          <p:nvPr/>
        </p:nvSpPr>
        <p:spPr>
          <a:xfrm xmlns:a="http://schemas.openxmlformats.org/drawingml/2006/main">
            <a:off x="6561677" y="4665059"/>
            <a:ext cx="4986909" cy="1048417"/>
          </a:xfrm>
          <a:prstGeom xmlns:a="http://schemas.openxmlformats.org/drawingml/2006/main" prst="rect">
            <a:avLst/>
          </a:prstGeom>
        </p:spPr>
        <p:txBody>
          <a:bodyPr xmlns:a="http://schemas.openxmlformats.org/drawingml/2006/main" lIns="0" tIns="0" rIns="0" bIns="0">
            <a:normAutofit fontScale="95547"/>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MAY + MILKWOMAN</a:t>
            </a:r>
          </a:p>
          <a:p xmlns:a="http://schemas.openxmlformats.org/drawingml/2006/main">
            <a:pPr algn="l">
              <a:defRPr sz="2400">
                <a:solidFill>
                  <a:srgbClr val="000000"/>
                </a:solidFill>
                <a:latin typeface="Helvetica Neue"/>
                <a:ea typeface="Helvetica Neue"/>
                <a:cs typeface="Helvetica Neue"/>
              </a:defRPr>
            </a:pPr>
            <a:r>
              <a:t>One exceeds the men’s conflict; one is a worker before an emblem.</a:t>
            </a:r>
          </a:p>
        </p:txBody>
      </p:sp>
      <p:sp>
        <p:nvSpPr>
          <p:cNvPr id="9" name="Rounded-Rectangle-3-10">
            <a:extLst xmlns:a="http://schemas.openxmlformats.org/drawingml/2006/main">
              <a:ext uri="{FF2B5EF4-FFF2-40B4-BE49-F238E27FC236}">
                <a16:creationId xmlns:a16="http://schemas.microsoft.com/office/drawing/2014/main" id="{AAAF6CB9-4C36-4FE4-9288-42A86ED7B2FC}"/>
              </a:ext>
            </a:extLst>
          </p:cNvPr>
          <p:cNvSpPr>
            <a:spLocks xmlns:a="http://schemas.openxmlformats.org/drawingml/2006/main" noGrp="1"/>
          </p:cNvSpPr>
          <p:nvPr/>
        </p:nvSpPr>
        <p:spPr>
          <a:xfrm xmlns:a="http://schemas.openxmlformats.org/drawingml/2006/main">
            <a:off x="409004" y="4370070"/>
            <a:ext cx="5533930" cy="1638300"/>
          </a:xfrm>
          <a:prstGeom xmlns:a="http://schemas.openxmlformats.org/drawingml/2006/main" prst="roundRect">
            <a:avLst>
              <a:gd name="adj" fmla="val 4651"/>
            </a:avLst>
          </a:prstGeom>
          <a:solidFill xmlns:a="http://schemas.openxmlformats.org/drawingml/2006/main">
            <a:srgbClr val="F2F2F2"/>
          </a:solidFill>
        </p:spPr>
      </p:sp>
      <p:sp>
        <p:nvSpPr>
          <p:cNvPr id="10" name="Content-Placeholder-10-11">
            <a:extLst xmlns:a="http://schemas.openxmlformats.org/drawingml/2006/main">
              <a:ext uri="{FF2B5EF4-FFF2-40B4-BE49-F238E27FC236}">
                <a16:creationId xmlns:a16="http://schemas.microsoft.com/office/drawing/2014/main" id="{D2F612AB-253A-4AD7-9539-657EC8E514E1}"/>
              </a:ext>
            </a:extLst>
          </p:cNvPr>
          <p:cNvSpPr>
            <a:spLocks xmlns:a="http://schemas.openxmlformats.org/drawingml/2006/main" noGrp="1"/>
          </p:cNvSpPr>
          <p:nvPr/>
        </p:nvSpPr>
        <p:spPr>
          <a:xfrm xmlns:a="http://schemas.openxmlformats.org/drawingml/2006/main">
            <a:off x="706279" y="4665059"/>
            <a:ext cx="4986909" cy="1048417"/>
          </a:xfrm>
          <a:prstGeom xmlns:a="http://schemas.openxmlformats.org/drawingml/2006/main" prst="rect">
            <a:avLst/>
          </a:prstGeom>
        </p:spPr>
        <p:txBody>
          <a:bodyPr xmlns:a="http://schemas.openxmlformats.org/drawingml/2006/main" lIns="0" tIns="0" rIns="0" bIns="0">
            <a:normAutofit fontScale="95547"/>
          </a:bodyPr>
          <a:lstStyle xmlns:a="http://schemas.openxmlformats.org/drawingml/2006/main"/>
          <a:p xmlns:a="http://schemas.openxmlformats.org/drawingml/2006/main">
            <a:pPr algn="l">
              <a:defRPr sz="2400">
                <a:solidFill>
                  <a:srgbClr val="000000"/>
                </a:solidFill>
                <a:latin typeface="Helvetica Neue"/>
                <a:ea typeface="Helvetica Neue"/>
                <a:cs typeface="Helvetica Neue"/>
              </a:defRPr>
            </a:pPr>
            <a:r>
              <a:t>HAINES</a:t>
            </a:r>
          </a:p>
          <a:p xmlns:a="http://schemas.openxmlformats.org/drawingml/2006/main">
            <a:pPr algn="l">
              <a:defRPr sz="2400">
                <a:solidFill>
                  <a:srgbClr val="000000"/>
                </a:solidFill>
                <a:latin typeface="Helvetica Neue"/>
                <a:ea typeface="Helvetica Neue"/>
                <a:cs typeface="Helvetica Neue"/>
              </a:defRPr>
            </a:pPr>
            <a:r>
              <a:t>Curiosity, access, collection, courtesy, prejudice.</a:t>
            </a:r>
          </a:p>
        </p:txBody>
      </p:sp>
      <p:sp>
        <p:nvSpPr>
          <p:cNvPr id="11" name="Content-Placeholder-15-12">
            <a:extLst xmlns:a="http://schemas.openxmlformats.org/drawingml/2006/main">
              <a:ext uri="{FF2B5EF4-FFF2-40B4-BE49-F238E27FC236}">
                <a16:creationId xmlns:a16="http://schemas.microsoft.com/office/drawing/2014/main" id="{A458F8AF-3003-49EC-B2D0-D479F0763704}"/>
              </a:ext>
            </a:extLst>
          </p:cNvPr>
          <p:cNvSpPr>
            <a:spLocks xmlns:a="http://schemas.openxmlformats.org/drawingml/2006/main" noGrp="1"/>
          </p:cNvSpPr>
          <p:nvPr/>
        </p:nvSpPr>
        <p:spPr>
          <a:xfrm xmlns:a="http://schemas.openxmlformats.org/drawingml/2006/main">
            <a:off x="400907" y="1057466"/>
            <a:ext cx="11404568" cy="1012222"/>
          </a:xfrm>
          <a:prstGeom xmlns:a="http://schemas.openxmlformats.org/drawingml/2006/main" prst="rect">
            <a:avLst/>
          </a:prstGeom>
        </p:spPr>
        <p:txBody>
          <a:bodyPr xmlns:a="http://schemas.openxmlformats.org/drawingml/2006/main" lIns="0" tIns="0" rIns="0" bIns="0">
            <a:noAutofit/>
          </a:bodyPr>
          <a:lstStyle xmlns:a="http://schemas.openxmlformats.org/drawingml/2006/main"/>
          <a:p xmlns:a="http://schemas.openxmlformats.org/drawingml/2006/main">
            <a:pPr algn="l">
              <a:defRPr sz="1600">
                <a:solidFill>
                  <a:srgbClr val="000000"/>
                </a:solidFill>
                <a:latin typeface="Helvetica Neue"/>
                <a:ea typeface="Helvetica Neue"/>
                <a:cs typeface="Helvetica Neue"/>
              </a:defRPr>
            </a:pPr>
            <a:r>
              <a:t>Focal pressure is not impartial authority; limited access demands restraint.</a:t>
            </a:r>
          </a:p>
          <a:p xmlns:a="http://schemas.openxmlformats.org/drawingml/2006/main">
            <a:pPr algn="l">
              <a:defRPr sz="1600">
                <a:solidFill>
                  <a:srgbClr val="000000"/>
                </a:solidFill>
                <a:latin typeface="Helvetica Neue"/>
                <a:ea typeface="Helvetica Neue"/>
                <a:cs typeface="Helvetica Neue"/>
              </a:defRPr>
            </a:pPr>
            <a:r>
              <a:t>No portrait, diagnosis, or national emblem substitutes for a person.</a:t>
            </a:r>
          </a:p>
        </p:txBody>
      </p:sp>
    </p:spTree>
    <p:extLst>
      <p:ext uri="{BB962C8B-B14F-4D97-AF65-F5344CB8AC3E}">
        <p14:creationId xmlns:p14="http://schemas.microsoft.com/office/powerpoint/2010/main" val="1551247643"/>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p:coreProperties xmlns:cp="http://schemas.openxmlformats.org/package/2006/metadata/core-properties" xmlns:dc="http://purl.org/dc/elements/1.1/" xmlns:dcterms="http://purl.org/dc/terms/" xmlns:xsi="http://www.w3.org/2001/XMLSchema-instance">
  <dc:creator>Hulki Okan Tabak — with Codex</dc:creator>
  <cp:lastModifiedBy>Hulki Okan Tabak — with Codex</cp:lastModifiedBy>
  <dc:title>Telemachus: When Performance Becomes Possession — Audience Edition</dc:title>
  <dcterms:created xsi:type="dcterms:W3CDTF">2026-07-26T00:00:00Z</dcterms:created>
  <dcterms:modified xsi:type="dcterms:W3CDTF">2026-07-26T00:00:00Z</dcterms:modified>
  <dc:subject>E01 eleven-slide first-reader presentation</dc:subject>
</cp:coreProperties>
</file>